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114"/>
  </p:notesMasterIdLst>
  <p:sldIdLst>
    <p:sldId id="628" r:id="rId2"/>
    <p:sldId id="619" r:id="rId3"/>
    <p:sldId id="620" r:id="rId4"/>
    <p:sldId id="621" r:id="rId5"/>
    <p:sldId id="622" r:id="rId6"/>
    <p:sldId id="623" r:id="rId7"/>
    <p:sldId id="624" r:id="rId8"/>
    <p:sldId id="625" r:id="rId9"/>
    <p:sldId id="626" r:id="rId10"/>
    <p:sldId id="627" r:id="rId11"/>
    <p:sldId id="259" r:id="rId12"/>
    <p:sldId id="474" r:id="rId13"/>
    <p:sldId id="476" r:id="rId14"/>
    <p:sldId id="260" r:id="rId15"/>
    <p:sldId id="367" r:id="rId16"/>
    <p:sldId id="370" r:id="rId17"/>
    <p:sldId id="486" r:id="rId18"/>
    <p:sldId id="487" r:id="rId19"/>
    <p:sldId id="488" r:id="rId20"/>
    <p:sldId id="489" r:id="rId21"/>
    <p:sldId id="348" r:id="rId22"/>
    <p:sldId id="343" r:id="rId23"/>
    <p:sldId id="347" r:id="rId24"/>
    <p:sldId id="344" r:id="rId25"/>
    <p:sldId id="350" r:id="rId26"/>
    <p:sldId id="399" r:id="rId27"/>
    <p:sldId id="266" r:id="rId28"/>
    <p:sldId id="371" r:id="rId29"/>
    <p:sldId id="490" r:id="rId30"/>
    <p:sldId id="375" r:id="rId31"/>
    <p:sldId id="491" r:id="rId32"/>
    <p:sldId id="377" r:id="rId33"/>
    <p:sldId id="492" r:id="rId34"/>
    <p:sldId id="581" r:id="rId35"/>
    <p:sldId id="479" r:id="rId36"/>
    <p:sldId id="480" r:id="rId37"/>
    <p:sldId id="481" r:id="rId38"/>
    <p:sldId id="482" r:id="rId39"/>
    <p:sldId id="483" r:id="rId40"/>
    <p:sldId id="484" r:id="rId41"/>
    <p:sldId id="423" r:id="rId42"/>
    <p:sldId id="424" r:id="rId43"/>
    <p:sldId id="381" r:id="rId44"/>
    <p:sldId id="382" r:id="rId45"/>
    <p:sldId id="383" r:id="rId46"/>
    <p:sldId id="384" r:id="rId47"/>
    <p:sldId id="385" r:id="rId48"/>
    <p:sldId id="386" r:id="rId49"/>
    <p:sldId id="387" r:id="rId50"/>
    <p:sldId id="451" r:id="rId51"/>
    <p:sldId id="452" r:id="rId52"/>
    <p:sldId id="656" r:id="rId53"/>
    <p:sldId id="657" r:id="rId54"/>
    <p:sldId id="658" r:id="rId55"/>
    <p:sldId id="269" r:id="rId56"/>
    <p:sldId id="273" r:id="rId57"/>
    <p:sldId id="325" r:id="rId58"/>
    <p:sldId id="275" r:id="rId59"/>
    <p:sldId id="276" r:id="rId60"/>
    <p:sldId id="277" r:id="rId61"/>
    <p:sldId id="281" r:id="rId62"/>
    <p:sldId id="282" r:id="rId63"/>
    <p:sldId id="283" r:id="rId64"/>
    <p:sldId id="288" r:id="rId65"/>
    <p:sldId id="290" r:id="rId66"/>
    <p:sldId id="291" r:id="rId67"/>
    <p:sldId id="292" r:id="rId68"/>
    <p:sldId id="294" r:id="rId69"/>
    <p:sldId id="295" r:id="rId70"/>
    <p:sldId id="296" r:id="rId71"/>
    <p:sldId id="297" r:id="rId72"/>
    <p:sldId id="299" r:id="rId73"/>
    <p:sldId id="300" r:id="rId74"/>
    <p:sldId id="301" r:id="rId75"/>
    <p:sldId id="302" r:id="rId76"/>
    <p:sldId id="303" r:id="rId77"/>
    <p:sldId id="305" r:id="rId78"/>
    <p:sldId id="306" r:id="rId79"/>
    <p:sldId id="307" r:id="rId80"/>
    <p:sldId id="308" r:id="rId81"/>
    <p:sldId id="410" r:id="rId82"/>
    <p:sldId id="411" r:id="rId83"/>
    <p:sldId id="311" r:id="rId84"/>
    <p:sldId id="312" r:id="rId85"/>
    <p:sldId id="314" r:id="rId86"/>
    <p:sldId id="315" r:id="rId87"/>
    <p:sldId id="317" r:id="rId88"/>
    <p:sldId id="318" r:id="rId89"/>
    <p:sldId id="319" r:id="rId90"/>
    <p:sldId id="510" r:id="rId91"/>
    <p:sldId id="511" r:id="rId92"/>
    <p:sldId id="525" r:id="rId93"/>
    <p:sldId id="505" r:id="rId94"/>
    <p:sldId id="494" r:id="rId95"/>
    <p:sldId id="497" r:id="rId96"/>
    <p:sldId id="498" r:id="rId97"/>
    <p:sldId id="499" r:id="rId98"/>
    <p:sldId id="512" r:id="rId99"/>
    <p:sldId id="504" r:id="rId100"/>
    <p:sldId id="501" r:id="rId101"/>
    <p:sldId id="550" r:id="rId102"/>
    <p:sldId id="506" r:id="rId103"/>
    <p:sldId id="508" r:id="rId104"/>
    <p:sldId id="560" r:id="rId105"/>
    <p:sldId id="561" r:id="rId106"/>
    <p:sldId id="566" r:id="rId107"/>
    <p:sldId id="493" r:id="rId108"/>
    <p:sldId id="604" r:id="rId109"/>
    <p:sldId id="478" r:id="rId110"/>
    <p:sldId id="635" r:id="rId111"/>
    <p:sldId id="321" r:id="rId112"/>
    <p:sldId id="636" r:id="rId1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109" d="100"/>
          <a:sy n="109" d="100"/>
        </p:scale>
        <p:origin x="1878" y="108"/>
      </p:cViewPr>
      <p:guideLst/>
    </p:cSldViewPr>
  </p:slideViewPr>
  <p:notesTextViewPr>
    <p:cViewPr>
      <p:scale>
        <a:sx n="1" d="1"/>
        <a:sy n="1" d="1"/>
      </p:scale>
      <p:origin x="0" y="0"/>
    </p:cViewPr>
  </p:notesTextViewPr>
  <p:sorterViewPr>
    <p:cViewPr>
      <p:scale>
        <a:sx n="100" d="100"/>
        <a:sy n="100" d="100"/>
      </p:scale>
      <p:origin x="0" y="-316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AFA9F-0084-D645-A661-2B4774365A79}"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4622959F-167E-044C-A774-74B8D191D948}">
      <dgm:prSet phldrT="[Text]"/>
      <dgm:spPr/>
      <dgm:t>
        <a:bodyPr/>
        <a:lstStyle/>
        <a:p>
          <a:r>
            <a:rPr lang="en-US" dirty="0" smtClean="0"/>
            <a:t>Reading Success</a:t>
          </a:r>
          <a:endParaRPr lang="en-US" dirty="0"/>
        </a:p>
      </dgm:t>
    </dgm:pt>
    <dgm:pt modelId="{A762759A-8DC0-F34F-93BF-7130A1E5E953}" type="parTrans" cxnId="{F7668D66-9E93-D844-98B7-8D989EAC8440}">
      <dgm:prSet/>
      <dgm:spPr/>
      <dgm:t>
        <a:bodyPr/>
        <a:lstStyle/>
        <a:p>
          <a:endParaRPr lang="en-US"/>
        </a:p>
      </dgm:t>
    </dgm:pt>
    <dgm:pt modelId="{602622FE-403D-BD4F-9BB3-31F645554162}" type="sibTrans" cxnId="{F7668D66-9E93-D844-98B7-8D989EAC8440}">
      <dgm:prSet/>
      <dgm:spPr/>
      <dgm:t>
        <a:bodyPr/>
        <a:lstStyle/>
        <a:p>
          <a:endParaRPr lang="en-US"/>
        </a:p>
      </dgm:t>
    </dgm:pt>
    <dgm:pt modelId="{01FF42DE-27FF-6F41-9475-6E9A18A27BA4}">
      <dgm:prSet phldrT="[Text]"/>
      <dgm:spPr/>
      <dgm:t>
        <a:bodyPr/>
        <a:lstStyle/>
        <a:p>
          <a:r>
            <a:rPr lang="en-US" dirty="0" smtClean="0"/>
            <a:t>Context Processor</a:t>
          </a:r>
          <a:endParaRPr lang="en-US" dirty="0"/>
        </a:p>
      </dgm:t>
    </dgm:pt>
    <dgm:pt modelId="{55EE0AAB-8393-964F-AA8E-64ACC8152E46}" type="parTrans" cxnId="{F16E9F25-EE8F-5545-8E1E-E12E0B1162B9}">
      <dgm:prSet/>
      <dgm:spPr/>
      <dgm:t>
        <a:bodyPr/>
        <a:lstStyle/>
        <a:p>
          <a:endParaRPr lang="en-US"/>
        </a:p>
      </dgm:t>
    </dgm:pt>
    <dgm:pt modelId="{CE52AD8E-A699-8C45-842C-39D2C77F80EB}" type="sibTrans" cxnId="{F16E9F25-EE8F-5545-8E1E-E12E0B1162B9}">
      <dgm:prSet/>
      <dgm:spPr/>
      <dgm:t>
        <a:bodyPr/>
        <a:lstStyle/>
        <a:p>
          <a:endParaRPr lang="en-US"/>
        </a:p>
      </dgm:t>
    </dgm:pt>
    <dgm:pt modelId="{CB12AED4-D0A6-0F40-8151-EF03454803F3}">
      <dgm:prSet phldrT="[Text]"/>
      <dgm:spPr/>
      <dgm:t>
        <a:bodyPr/>
        <a:lstStyle/>
        <a:p>
          <a:r>
            <a:rPr lang="en-US" dirty="0" smtClean="0"/>
            <a:t>Phonological Processor</a:t>
          </a:r>
          <a:endParaRPr lang="en-US" dirty="0"/>
        </a:p>
      </dgm:t>
    </dgm:pt>
    <dgm:pt modelId="{E387C410-8C20-524E-A328-D695F23C0CBA}" type="parTrans" cxnId="{26FB694A-6229-394B-B07F-1D6F0C86B0D3}">
      <dgm:prSet/>
      <dgm:spPr/>
      <dgm:t>
        <a:bodyPr/>
        <a:lstStyle/>
        <a:p>
          <a:endParaRPr lang="en-US"/>
        </a:p>
      </dgm:t>
    </dgm:pt>
    <dgm:pt modelId="{E3BB6A31-B176-4844-8896-560728CDADF0}" type="sibTrans" cxnId="{26FB694A-6229-394B-B07F-1D6F0C86B0D3}">
      <dgm:prSet/>
      <dgm:spPr/>
      <dgm:t>
        <a:bodyPr/>
        <a:lstStyle/>
        <a:p>
          <a:endParaRPr lang="en-US"/>
        </a:p>
      </dgm:t>
    </dgm:pt>
    <dgm:pt modelId="{D83A79F6-563C-5C40-92A4-EA4410262238}">
      <dgm:prSet phldrT="[Text]"/>
      <dgm:spPr/>
      <dgm:t>
        <a:bodyPr/>
        <a:lstStyle/>
        <a:p>
          <a:r>
            <a:rPr lang="en-US" dirty="0" smtClean="0"/>
            <a:t>Orthographic Processor</a:t>
          </a:r>
          <a:endParaRPr lang="en-US" dirty="0"/>
        </a:p>
      </dgm:t>
    </dgm:pt>
    <dgm:pt modelId="{AD693ABF-46CE-284B-8CAB-029D20BA5F08}" type="parTrans" cxnId="{B9EE6038-6132-F74E-811C-3845AA2D38F5}">
      <dgm:prSet/>
      <dgm:spPr/>
      <dgm:t>
        <a:bodyPr/>
        <a:lstStyle/>
        <a:p>
          <a:endParaRPr lang="en-US"/>
        </a:p>
      </dgm:t>
    </dgm:pt>
    <dgm:pt modelId="{7F442663-7DAD-AF48-8E76-4D487AF335EE}" type="sibTrans" cxnId="{B9EE6038-6132-F74E-811C-3845AA2D38F5}">
      <dgm:prSet/>
      <dgm:spPr/>
      <dgm:t>
        <a:bodyPr/>
        <a:lstStyle/>
        <a:p>
          <a:endParaRPr lang="en-US"/>
        </a:p>
      </dgm:t>
    </dgm:pt>
    <dgm:pt modelId="{0D4613AD-6161-DD45-BF44-8960ABBC82A4}">
      <dgm:prSet phldrT="[Text]"/>
      <dgm:spPr/>
      <dgm:t>
        <a:bodyPr/>
        <a:lstStyle/>
        <a:p>
          <a:r>
            <a:rPr lang="en-US" dirty="0" smtClean="0"/>
            <a:t>Meaning Processor</a:t>
          </a:r>
          <a:endParaRPr lang="en-US" dirty="0"/>
        </a:p>
      </dgm:t>
    </dgm:pt>
    <dgm:pt modelId="{CA113CBF-6DDA-4648-ADD9-CC311D65CB09}" type="parTrans" cxnId="{2F965E07-5C7D-1841-8CFA-6DA8CAB378F6}">
      <dgm:prSet/>
      <dgm:spPr/>
      <dgm:t>
        <a:bodyPr/>
        <a:lstStyle/>
        <a:p>
          <a:endParaRPr lang="en-US"/>
        </a:p>
      </dgm:t>
    </dgm:pt>
    <dgm:pt modelId="{3C1A2E8D-A976-8E40-AEA3-82B73DCEDCED}" type="sibTrans" cxnId="{2F965E07-5C7D-1841-8CFA-6DA8CAB378F6}">
      <dgm:prSet/>
      <dgm:spPr/>
      <dgm:t>
        <a:bodyPr/>
        <a:lstStyle/>
        <a:p>
          <a:endParaRPr lang="en-US"/>
        </a:p>
      </dgm:t>
    </dgm:pt>
    <dgm:pt modelId="{1A44B0F5-D6AF-9745-874D-7940537C08C1}" type="pres">
      <dgm:prSet presAssocID="{517AFA9F-0084-D645-A661-2B4774365A79}" presName="cycle" presStyleCnt="0">
        <dgm:presLayoutVars>
          <dgm:chMax val="1"/>
          <dgm:dir/>
          <dgm:animLvl val="ctr"/>
          <dgm:resizeHandles val="exact"/>
        </dgm:presLayoutVars>
      </dgm:prSet>
      <dgm:spPr/>
      <dgm:t>
        <a:bodyPr/>
        <a:lstStyle/>
        <a:p>
          <a:endParaRPr lang="en-US"/>
        </a:p>
      </dgm:t>
    </dgm:pt>
    <dgm:pt modelId="{5A52F508-C471-3643-B624-5F5F27A5105E}" type="pres">
      <dgm:prSet presAssocID="{4622959F-167E-044C-A774-74B8D191D948}" presName="centerShape" presStyleLbl="node0" presStyleIdx="0" presStyleCnt="1"/>
      <dgm:spPr/>
      <dgm:t>
        <a:bodyPr/>
        <a:lstStyle/>
        <a:p>
          <a:endParaRPr lang="en-US"/>
        </a:p>
      </dgm:t>
    </dgm:pt>
    <dgm:pt modelId="{18193B9F-5DB6-534D-9824-9FE04D067B36}" type="pres">
      <dgm:prSet presAssocID="{55EE0AAB-8393-964F-AA8E-64ACC8152E46}" presName="Name9" presStyleLbl="parChTrans1D2" presStyleIdx="0" presStyleCnt="4"/>
      <dgm:spPr/>
      <dgm:t>
        <a:bodyPr/>
        <a:lstStyle/>
        <a:p>
          <a:endParaRPr lang="en-US"/>
        </a:p>
      </dgm:t>
    </dgm:pt>
    <dgm:pt modelId="{259F1DC6-9684-2E48-BF30-4063851E495A}" type="pres">
      <dgm:prSet presAssocID="{55EE0AAB-8393-964F-AA8E-64ACC8152E46}" presName="connTx" presStyleLbl="parChTrans1D2" presStyleIdx="0" presStyleCnt="4"/>
      <dgm:spPr/>
      <dgm:t>
        <a:bodyPr/>
        <a:lstStyle/>
        <a:p>
          <a:endParaRPr lang="en-US"/>
        </a:p>
      </dgm:t>
    </dgm:pt>
    <dgm:pt modelId="{2E8354D4-97A3-6842-826A-58EF82D2134E}" type="pres">
      <dgm:prSet presAssocID="{01FF42DE-27FF-6F41-9475-6E9A18A27BA4}" presName="node" presStyleLbl="node1" presStyleIdx="0" presStyleCnt="4">
        <dgm:presLayoutVars>
          <dgm:bulletEnabled val="1"/>
        </dgm:presLayoutVars>
      </dgm:prSet>
      <dgm:spPr/>
      <dgm:t>
        <a:bodyPr/>
        <a:lstStyle/>
        <a:p>
          <a:endParaRPr lang="en-US"/>
        </a:p>
      </dgm:t>
    </dgm:pt>
    <dgm:pt modelId="{EBE55A8A-DC59-B848-9813-433F57633171}" type="pres">
      <dgm:prSet presAssocID="{E387C410-8C20-524E-A328-D695F23C0CBA}" presName="Name9" presStyleLbl="parChTrans1D2" presStyleIdx="1" presStyleCnt="4"/>
      <dgm:spPr/>
      <dgm:t>
        <a:bodyPr/>
        <a:lstStyle/>
        <a:p>
          <a:endParaRPr lang="en-US"/>
        </a:p>
      </dgm:t>
    </dgm:pt>
    <dgm:pt modelId="{EBE3F5B6-1B59-CB41-97BA-99628F4EEC6B}" type="pres">
      <dgm:prSet presAssocID="{E387C410-8C20-524E-A328-D695F23C0CBA}" presName="connTx" presStyleLbl="parChTrans1D2" presStyleIdx="1" presStyleCnt="4"/>
      <dgm:spPr/>
      <dgm:t>
        <a:bodyPr/>
        <a:lstStyle/>
        <a:p>
          <a:endParaRPr lang="en-US"/>
        </a:p>
      </dgm:t>
    </dgm:pt>
    <dgm:pt modelId="{B441CF42-F50A-0947-AFB0-7EB6B694F541}" type="pres">
      <dgm:prSet presAssocID="{CB12AED4-D0A6-0F40-8151-EF03454803F3}" presName="node" presStyleLbl="node1" presStyleIdx="1" presStyleCnt="4">
        <dgm:presLayoutVars>
          <dgm:bulletEnabled val="1"/>
        </dgm:presLayoutVars>
      </dgm:prSet>
      <dgm:spPr/>
      <dgm:t>
        <a:bodyPr/>
        <a:lstStyle/>
        <a:p>
          <a:endParaRPr lang="en-US"/>
        </a:p>
      </dgm:t>
    </dgm:pt>
    <dgm:pt modelId="{A0FFD6D4-AE1A-E646-958F-647EF42C8C2F}" type="pres">
      <dgm:prSet presAssocID="{AD693ABF-46CE-284B-8CAB-029D20BA5F08}" presName="Name9" presStyleLbl="parChTrans1D2" presStyleIdx="2" presStyleCnt="4"/>
      <dgm:spPr/>
      <dgm:t>
        <a:bodyPr/>
        <a:lstStyle/>
        <a:p>
          <a:endParaRPr lang="en-US"/>
        </a:p>
      </dgm:t>
    </dgm:pt>
    <dgm:pt modelId="{76036012-2E1F-A049-A8C4-52E6B114B7B1}" type="pres">
      <dgm:prSet presAssocID="{AD693ABF-46CE-284B-8CAB-029D20BA5F08}" presName="connTx" presStyleLbl="parChTrans1D2" presStyleIdx="2" presStyleCnt="4"/>
      <dgm:spPr/>
      <dgm:t>
        <a:bodyPr/>
        <a:lstStyle/>
        <a:p>
          <a:endParaRPr lang="en-US"/>
        </a:p>
      </dgm:t>
    </dgm:pt>
    <dgm:pt modelId="{50BEC1A0-E4E8-AB4C-A948-53331F3552C4}" type="pres">
      <dgm:prSet presAssocID="{D83A79F6-563C-5C40-92A4-EA4410262238}" presName="node" presStyleLbl="node1" presStyleIdx="2" presStyleCnt="4">
        <dgm:presLayoutVars>
          <dgm:bulletEnabled val="1"/>
        </dgm:presLayoutVars>
      </dgm:prSet>
      <dgm:spPr/>
      <dgm:t>
        <a:bodyPr/>
        <a:lstStyle/>
        <a:p>
          <a:endParaRPr lang="en-US"/>
        </a:p>
      </dgm:t>
    </dgm:pt>
    <dgm:pt modelId="{4B7C1261-A449-8A47-8DA4-1821DC1ABC94}" type="pres">
      <dgm:prSet presAssocID="{CA113CBF-6DDA-4648-ADD9-CC311D65CB09}" presName="Name9" presStyleLbl="parChTrans1D2" presStyleIdx="3" presStyleCnt="4"/>
      <dgm:spPr/>
      <dgm:t>
        <a:bodyPr/>
        <a:lstStyle/>
        <a:p>
          <a:endParaRPr lang="en-US"/>
        </a:p>
      </dgm:t>
    </dgm:pt>
    <dgm:pt modelId="{02E21D9C-4043-7C49-8A42-438DF024286E}" type="pres">
      <dgm:prSet presAssocID="{CA113CBF-6DDA-4648-ADD9-CC311D65CB09}" presName="connTx" presStyleLbl="parChTrans1D2" presStyleIdx="3" presStyleCnt="4"/>
      <dgm:spPr/>
      <dgm:t>
        <a:bodyPr/>
        <a:lstStyle/>
        <a:p>
          <a:endParaRPr lang="en-US"/>
        </a:p>
      </dgm:t>
    </dgm:pt>
    <dgm:pt modelId="{18A600DF-F218-E244-9BEF-96D0FEC3198B}" type="pres">
      <dgm:prSet presAssocID="{0D4613AD-6161-DD45-BF44-8960ABBC82A4}" presName="node" presStyleLbl="node1" presStyleIdx="3" presStyleCnt="4">
        <dgm:presLayoutVars>
          <dgm:bulletEnabled val="1"/>
        </dgm:presLayoutVars>
      </dgm:prSet>
      <dgm:spPr/>
      <dgm:t>
        <a:bodyPr/>
        <a:lstStyle/>
        <a:p>
          <a:endParaRPr lang="en-US"/>
        </a:p>
      </dgm:t>
    </dgm:pt>
  </dgm:ptLst>
  <dgm:cxnLst>
    <dgm:cxn modelId="{2F965E07-5C7D-1841-8CFA-6DA8CAB378F6}" srcId="{4622959F-167E-044C-A774-74B8D191D948}" destId="{0D4613AD-6161-DD45-BF44-8960ABBC82A4}" srcOrd="3" destOrd="0" parTransId="{CA113CBF-6DDA-4648-ADD9-CC311D65CB09}" sibTransId="{3C1A2E8D-A976-8E40-AEA3-82B73DCEDCED}"/>
    <dgm:cxn modelId="{C351780F-DF03-824E-B17A-67F0359A73FD}" type="presOf" srcId="{55EE0AAB-8393-964F-AA8E-64ACC8152E46}" destId="{259F1DC6-9684-2E48-BF30-4063851E495A}" srcOrd="1" destOrd="0" presId="urn:microsoft.com/office/officeart/2005/8/layout/radial1"/>
    <dgm:cxn modelId="{26FB694A-6229-394B-B07F-1D6F0C86B0D3}" srcId="{4622959F-167E-044C-A774-74B8D191D948}" destId="{CB12AED4-D0A6-0F40-8151-EF03454803F3}" srcOrd="1" destOrd="0" parTransId="{E387C410-8C20-524E-A328-D695F23C0CBA}" sibTransId="{E3BB6A31-B176-4844-8896-560728CDADF0}"/>
    <dgm:cxn modelId="{F26A9080-DB9D-3F4F-B9BD-C6DCB8AB50D3}" type="presOf" srcId="{AD693ABF-46CE-284B-8CAB-029D20BA5F08}" destId="{76036012-2E1F-A049-A8C4-52E6B114B7B1}" srcOrd="1" destOrd="0" presId="urn:microsoft.com/office/officeart/2005/8/layout/radial1"/>
    <dgm:cxn modelId="{E9256679-8B94-B54E-B158-37D4BFD7D197}" type="presOf" srcId="{517AFA9F-0084-D645-A661-2B4774365A79}" destId="{1A44B0F5-D6AF-9745-874D-7940537C08C1}" srcOrd="0" destOrd="0" presId="urn:microsoft.com/office/officeart/2005/8/layout/radial1"/>
    <dgm:cxn modelId="{4D0E922C-C432-C14B-B9BD-621935760062}" type="presOf" srcId="{01FF42DE-27FF-6F41-9475-6E9A18A27BA4}" destId="{2E8354D4-97A3-6842-826A-58EF82D2134E}" srcOrd="0" destOrd="0" presId="urn:microsoft.com/office/officeart/2005/8/layout/radial1"/>
    <dgm:cxn modelId="{EF83650B-8FFC-1441-91D1-6686992BEB0C}" type="presOf" srcId="{CA113CBF-6DDA-4648-ADD9-CC311D65CB09}" destId="{02E21D9C-4043-7C49-8A42-438DF024286E}" srcOrd="1" destOrd="0" presId="urn:microsoft.com/office/officeart/2005/8/layout/radial1"/>
    <dgm:cxn modelId="{F7668D66-9E93-D844-98B7-8D989EAC8440}" srcId="{517AFA9F-0084-D645-A661-2B4774365A79}" destId="{4622959F-167E-044C-A774-74B8D191D948}" srcOrd="0" destOrd="0" parTransId="{A762759A-8DC0-F34F-93BF-7130A1E5E953}" sibTransId="{602622FE-403D-BD4F-9BB3-31F645554162}"/>
    <dgm:cxn modelId="{75AEF336-D2FE-4748-BC8B-34E57539964C}" type="presOf" srcId="{E387C410-8C20-524E-A328-D695F23C0CBA}" destId="{EBE55A8A-DC59-B848-9813-433F57633171}" srcOrd="0" destOrd="0" presId="urn:microsoft.com/office/officeart/2005/8/layout/radial1"/>
    <dgm:cxn modelId="{0C325E40-59C0-FC46-8959-4A91136EF2D1}" type="presOf" srcId="{4622959F-167E-044C-A774-74B8D191D948}" destId="{5A52F508-C471-3643-B624-5F5F27A5105E}" srcOrd="0" destOrd="0" presId="urn:microsoft.com/office/officeart/2005/8/layout/radial1"/>
    <dgm:cxn modelId="{B9EE6038-6132-F74E-811C-3845AA2D38F5}" srcId="{4622959F-167E-044C-A774-74B8D191D948}" destId="{D83A79F6-563C-5C40-92A4-EA4410262238}" srcOrd="2" destOrd="0" parTransId="{AD693ABF-46CE-284B-8CAB-029D20BA5F08}" sibTransId="{7F442663-7DAD-AF48-8E76-4D487AF335EE}"/>
    <dgm:cxn modelId="{A4861FB0-9A44-964D-BF74-08BC7275E927}" type="presOf" srcId="{D83A79F6-563C-5C40-92A4-EA4410262238}" destId="{50BEC1A0-E4E8-AB4C-A948-53331F3552C4}" srcOrd="0" destOrd="0" presId="urn:microsoft.com/office/officeart/2005/8/layout/radial1"/>
    <dgm:cxn modelId="{279261CF-B263-864C-83D6-E98E8285A3EB}" type="presOf" srcId="{0D4613AD-6161-DD45-BF44-8960ABBC82A4}" destId="{18A600DF-F218-E244-9BEF-96D0FEC3198B}" srcOrd="0" destOrd="0" presId="urn:microsoft.com/office/officeart/2005/8/layout/radial1"/>
    <dgm:cxn modelId="{7B0DF4F4-1B34-CA46-AF34-38D0B9247150}" type="presOf" srcId="{55EE0AAB-8393-964F-AA8E-64ACC8152E46}" destId="{18193B9F-5DB6-534D-9824-9FE04D067B36}" srcOrd="0" destOrd="0" presId="urn:microsoft.com/office/officeart/2005/8/layout/radial1"/>
    <dgm:cxn modelId="{14D0460F-A061-054E-AFE2-61128C9BDCF4}" type="presOf" srcId="{AD693ABF-46CE-284B-8CAB-029D20BA5F08}" destId="{A0FFD6D4-AE1A-E646-958F-647EF42C8C2F}" srcOrd="0" destOrd="0" presId="urn:microsoft.com/office/officeart/2005/8/layout/radial1"/>
    <dgm:cxn modelId="{C6E101F7-B487-364C-AE0F-FB17E73CA623}" type="presOf" srcId="{CB12AED4-D0A6-0F40-8151-EF03454803F3}" destId="{B441CF42-F50A-0947-AFB0-7EB6B694F541}" srcOrd="0" destOrd="0" presId="urn:microsoft.com/office/officeart/2005/8/layout/radial1"/>
    <dgm:cxn modelId="{F16E9F25-EE8F-5545-8E1E-E12E0B1162B9}" srcId="{4622959F-167E-044C-A774-74B8D191D948}" destId="{01FF42DE-27FF-6F41-9475-6E9A18A27BA4}" srcOrd="0" destOrd="0" parTransId="{55EE0AAB-8393-964F-AA8E-64ACC8152E46}" sibTransId="{CE52AD8E-A699-8C45-842C-39D2C77F80EB}"/>
    <dgm:cxn modelId="{60B3E982-123F-7043-9E9D-1097C8B304A8}" type="presOf" srcId="{CA113CBF-6DDA-4648-ADD9-CC311D65CB09}" destId="{4B7C1261-A449-8A47-8DA4-1821DC1ABC94}" srcOrd="0" destOrd="0" presId="urn:microsoft.com/office/officeart/2005/8/layout/radial1"/>
    <dgm:cxn modelId="{5D626B31-4EFD-FD44-9317-CB2349333A53}" type="presOf" srcId="{E387C410-8C20-524E-A328-D695F23C0CBA}" destId="{EBE3F5B6-1B59-CB41-97BA-99628F4EEC6B}" srcOrd="1" destOrd="0" presId="urn:microsoft.com/office/officeart/2005/8/layout/radial1"/>
    <dgm:cxn modelId="{E059147E-9919-0246-ABBD-AF0DBC64A0AF}" type="presParOf" srcId="{1A44B0F5-D6AF-9745-874D-7940537C08C1}" destId="{5A52F508-C471-3643-B624-5F5F27A5105E}" srcOrd="0" destOrd="0" presId="urn:microsoft.com/office/officeart/2005/8/layout/radial1"/>
    <dgm:cxn modelId="{BCD1910C-049D-674F-9163-7148DAEE72C5}" type="presParOf" srcId="{1A44B0F5-D6AF-9745-874D-7940537C08C1}" destId="{18193B9F-5DB6-534D-9824-9FE04D067B36}" srcOrd="1" destOrd="0" presId="urn:microsoft.com/office/officeart/2005/8/layout/radial1"/>
    <dgm:cxn modelId="{14F0174D-7F42-C84A-996F-773F1DEB9AE7}" type="presParOf" srcId="{18193B9F-5DB6-534D-9824-9FE04D067B36}" destId="{259F1DC6-9684-2E48-BF30-4063851E495A}" srcOrd="0" destOrd="0" presId="urn:microsoft.com/office/officeart/2005/8/layout/radial1"/>
    <dgm:cxn modelId="{8F39D628-DA83-7846-9223-7AC6CAA87F67}" type="presParOf" srcId="{1A44B0F5-D6AF-9745-874D-7940537C08C1}" destId="{2E8354D4-97A3-6842-826A-58EF82D2134E}" srcOrd="2" destOrd="0" presId="urn:microsoft.com/office/officeart/2005/8/layout/radial1"/>
    <dgm:cxn modelId="{4B1D58EE-33BD-A444-A8D8-B3A329B2C82A}" type="presParOf" srcId="{1A44B0F5-D6AF-9745-874D-7940537C08C1}" destId="{EBE55A8A-DC59-B848-9813-433F57633171}" srcOrd="3" destOrd="0" presId="urn:microsoft.com/office/officeart/2005/8/layout/radial1"/>
    <dgm:cxn modelId="{6DA7E984-EFF6-9C4B-B77C-AB08E0050E6E}" type="presParOf" srcId="{EBE55A8A-DC59-B848-9813-433F57633171}" destId="{EBE3F5B6-1B59-CB41-97BA-99628F4EEC6B}" srcOrd="0" destOrd="0" presId="urn:microsoft.com/office/officeart/2005/8/layout/radial1"/>
    <dgm:cxn modelId="{0CB2888E-1482-0E46-ABE7-699FBBB6DD7C}" type="presParOf" srcId="{1A44B0F5-D6AF-9745-874D-7940537C08C1}" destId="{B441CF42-F50A-0947-AFB0-7EB6B694F541}" srcOrd="4" destOrd="0" presId="urn:microsoft.com/office/officeart/2005/8/layout/radial1"/>
    <dgm:cxn modelId="{EFDBA386-ECF0-1642-B182-59733F82C9D0}" type="presParOf" srcId="{1A44B0F5-D6AF-9745-874D-7940537C08C1}" destId="{A0FFD6D4-AE1A-E646-958F-647EF42C8C2F}" srcOrd="5" destOrd="0" presId="urn:microsoft.com/office/officeart/2005/8/layout/radial1"/>
    <dgm:cxn modelId="{A82ECF85-0A4A-CD41-920B-BDF00BD96A62}" type="presParOf" srcId="{A0FFD6D4-AE1A-E646-958F-647EF42C8C2F}" destId="{76036012-2E1F-A049-A8C4-52E6B114B7B1}" srcOrd="0" destOrd="0" presId="urn:microsoft.com/office/officeart/2005/8/layout/radial1"/>
    <dgm:cxn modelId="{20767DF8-0EE3-3C43-B42E-CD0C03081A85}" type="presParOf" srcId="{1A44B0F5-D6AF-9745-874D-7940537C08C1}" destId="{50BEC1A0-E4E8-AB4C-A948-53331F3552C4}" srcOrd="6" destOrd="0" presId="urn:microsoft.com/office/officeart/2005/8/layout/radial1"/>
    <dgm:cxn modelId="{128E7928-D2C1-A248-9FF2-6C07D83EDC58}" type="presParOf" srcId="{1A44B0F5-D6AF-9745-874D-7940537C08C1}" destId="{4B7C1261-A449-8A47-8DA4-1821DC1ABC94}" srcOrd="7" destOrd="0" presId="urn:microsoft.com/office/officeart/2005/8/layout/radial1"/>
    <dgm:cxn modelId="{4E32E80E-FD3E-A141-8D0C-929FA64DDF84}" type="presParOf" srcId="{4B7C1261-A449-8A47-8DA4-1821DC1ABC94}" destId="{02E21D9C-4043-7C49-8A42-438DF024286E}" srcOrd="0" destOrd="0" presId="urn:microsoft.com/office/officeart/2005/8/layout/radial1"/>
    <dgm:cxn modelId="{AB350B9C-E67E-6E47-A9A5-D41481D841CE}" type="presParOf" srcId="{1A44B0F5-D6AF-9745-874D-7940537C08C1}" destId="{18A600DF-F218-E244-9BEF-96D0FEC3198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2F508-C471-3643-B624-5F5F27A5105E}">
      <dsp:nvSpPr>
        <dsp:cNvPr id="0" name=""/>
        <dsp:cNvSpPr/>
      </dsp:nvSpPr>
      <dsp:spPr>
        <a:xfrm>
          <a:off x="3622650" y="1656690"/>
          <a:ext cx="1258618" cy="1258618"/>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Reading Success</a:t>
          </a:r>
          <a:endParaRPr lang="en-US" sz="1600" kern="1200" dirty="0"/>
        </a:p>
      </dsp:txBody>
      <dsp:txXfrm>
        <a:off x="3806970" y="1841010"/>
        <a:ext cx="889978" cy="889978"/>
      </dsp:txXfrm>
    </dsp:sp>
    <dsp:sp modelId="{18193B9F-5DB6-534D-9824-9FE04D067B36}">
      <dsp:nvSpPr>
        <dsp:cNvPr id="0" name=""/>
        <dsp:cNvSpPr/>
      </dsp:nvSpPr>
      <dsp:spPr>
        <a:xfrm rot="16200000">
          <a:off x="4062082" y="1453492"/>
          <a:ext cx="379755" cy="26640"/>
        </a:xfrm>
        <a:custGeom>
          <a:avLst/>
          <a:gdLst/>
          <a:ahLst/>
          <a:cxnLst/>
          <a:rect l="0" t="0" r="0" b="0"/>
          <a:pathLst>
            <a:path>
              <a:moveTo>
                <a:pt x="0" y="13320"/>
              </a:moveTo>
              <a:lnTo>
                <a:pt x="379755" y="13320"/>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42466" y="1457319"/>
        <a:ext cx="18987" cy="18987"/>
      </dsp:txXfrm>
    </dsp:sp>
    <dsp:sp modelId="{2E8354D4-97A3-6842-826A-58EF82D2134E}">
      <dsp:nvSpPr>
        <dsp:cNvPr id="0" name=""/>
        <dsp:cNvSpPr/>
      </dsp:nvSpPr>
      <dsp:spPr>
        <a:xfrm>
          <a:off x="3622650" y="18316"/>
          <a:ext cx="1258618" cy="1258618"/>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Context Processor</a:t>
          </a:r>
          <a:endParaRPr lang="en-US" sz="1000" kern="1200" dirty="0"/>
        </a:p>
      </dsp:txBody>
      <dsp:txXfrm>
        <a:off x="3806970" y="202636"/>
        <a:ext cx="889978" cy="889978"/>
      </dsp:txXfrm>
    </dsp:sp>
    <dsp:sp modelId="{EBE55A8A-DC59-B848-9813-433F57633171}">
      <dsp:nvSpPr>
        <dsp:cNvPr id="0" name=""/>
        <dsp:cNvSpPr/>
      </dsp:nvSpPr>
      <dsp:spPr>
        <a:xfrm>
          <a:off x="4881269" y="2272679"/>
          <a:ext cx="379755" cy="26640"/>
        </a:xfrm>
        <a:custGeom>
          <a:avLst/>
          <a:gdLst/>
          <a:ahLst/>
          <a:cxnLst/>
          <a:rect l="0" t="0" r="0" b="0"/>
          <a:pathLst>
            <a:path>
              <a:moveTo>
                <a:pt x="0" y="13320"/>
              </a:moveTo>
              <a:lnTo>
                <a:pt x="379755" y="13320"/>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61653" y="2276506"/>
        <a:ext cx="18987" cy="18987"/>
      </dsp:txXfrm>
    </dsp:sp>
    <dsp:sp modelId="{B441CF42-F50A-0947-AFB0-7EB6B694F541}">
      <dsp:nvSpPr>
        <dsp:cNvPr id="0" name=""/>
        <dsp:cNvSpPr/>
      </dsp:nvSpPr>
      <dsp:spPr>
        <a:xfrm>
          <a:off x="5261024" y="1656690"/>
          <a:ext cx="1258618" cy="1258618"/>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Phonological Processor</a:t>
          </a:r>
          <a:endParaRPr lang="en-US" sz="1000" kern="1200" dirty="0"/>
        </a:p>
      </dsp:txBody>
      <dsp:txXfrm>
        <a:off x="5445344" y="1841010"/>
        <a:ext cx="889978" cy="889978"/>
      </dsp:txXfrm>
    </dsp:sp>
    <dsp:sp modelId="{A0FFD6D4-AE1A-E646-958F-647EF42C8C2F}">
      <dsp:nvSpPr>
        <dsp:cNvPr id="0" name=""/>
        <dsp:cNvSpPr/>
      </dsp:nvSpPr>
      <dsp:spPr>
        <a:xfrm rot="5400000">
          <a:off x="4062082" y="3091866"/>
          <a:ext cx="379755" cy="26640"/>
        </a:xfrm>
        <a:custGeom>
          <a:avLst/>
          <a:gdLst/>
          <a:ahLst/>
          <a:cxnLst/>
          <a:rect l="0" t="0" r="0" b="0"/>
          <a:pathLst>
            <a:path>
              <a:moveTo>
                <a:pt x="0" y="13320"/>
              </a:moveTo>
              <a:lnTo>
                <a:pt x="379755" y="13320"/>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42466" y="3095693"/>
        <a:ext cx="18987" cy="18987"/>
      </dsp:txXfrm>
    </dsp:sp>
    <dsp:sp modelId="{50BEC1A0-E4E8-AB4C-A948-53331F3552C4}">
      <dsp:nvSpPr>
        <dsp:cNvPr id="0" name=""/>
        <dsp:cNvSpPr/>
      </dsp:nvSpPr>
      <dsp:spPr>
        <a:xfrm>
          <a:off x="3622650" y="3295064"/>
          <a:ext cx="1258618" cy="1258618"/>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Orthographic Processor</a:t>
          </a:r>
          <a:endParaRPr lang="en-US" sz="1000" kern="1200" dirty="0"/>
        </a:p>
      </dsp:txBody>
      <dsp:txXfrm>
        <a:off x="3806970" y="3479384"/>
        <a:ext cx="889978" cy="889978"/>
      </dsp:txXfrm>
    </dsp:sp>
    <dsp:sp modelId="{4B7C1261-A449-8A47-8DA4-1821DC1ABC94}">
      <dsp:nvSpPr>
        <dsp:cNvPr id="0" name=""/>
        <dsp:cNvSpPr/>
      </dsp:nvSpPr>
      <dsp:spPr>
        <a:xfrm rot="10800000">
          <a:off x="3242895" y="2272679"/>
          <a:ext cx="379755" cy="26640"/>
        </a:xfrm>
        <a:custGeom>
          <a:avLst/>
          <a:gdLst/>
          <a:ahLst/>
          <a:cxnLst/>
          <a:rect l="0" t="0" r="0" b="0"/>
          <a:pathLst>
            <a:path>
              <a:moveTo>
                <a:pt x="0" y="13320"/>
              </a:moveTo>
              <a:lnTo>
                <a:pt x="379755" y="13320"/>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23279" y="2276506"/>
        <a:ext cx="18987" cy="18987"/>
      </dsp:txXfrm>
    </dsp:sp>
    <dsp:sp modelId="{18A600DF-F218-E244-9BEF-96D0FEC3198B}">
      <dsp:nvSpPr>
        <dsp:cNvPr id="0" name=""/>
        <dsp:cNvSpPr/>
      </dsp:nvSpPr>
      <dsp:spPr>
        <a:xfrm>
          <a:off x="1984276" y="1656690"/>
          <a:ext cx="1258618" cy="1258618"/>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Meaning Processor</a:t>
          </a:r>
          <a:endParaRPr lang="en-US" sz="1000" kern="1200" dirty="0"/>
        </a:p>
      </dsp:txBody>
      <dsp:txXfrm>
        <a:off x="2168596" y="1841010"/>
        <a:ext cx="889978" cy="88997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CCE7E-FB59-43CD-B2B1-CB4872475635}" type="datetimeFigureOut">
              <a:rPr lang="en-US" smtClean="0"/>
              <a:t>10/10/2018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83588-ADE9-4326-9707-D4FCF93E9990}" type="slidenum">
              <a:rPr lang="en-US" smtClean="0"/>
              <a:t>‹#›</a:t>
            </a:fld>
            <a:endParaRPr lang="en-US"/>
          </a:p>
        </p:txBody>
      </p:sp>
    </p:spTree>
    <p:extLst>
      <p:ext uri="{BB962C8B-B14F-4D97-AF65-F5344CB8AC3E}">
        <p14:creationId xmlns:p14="http://schemas.microsoft.com/office/powerpoint/2010/main" val="143926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Velvet starts</a:t>
            </a:r>
            <a:endParaRPr lang="en-US" dirty="0"/>
          </a:p>
        </p:txBody>
      </p:sp>
      <p:sp>
        <p:nvSpPr>
          <p:cNvPr id="4" name="Slide Number Placeholder 3"/>
          <p:cNvSpPr>
            <a:spLocks noGrp="1"/>
          </p:cNvSpPr>
          <p:nvPr>
            <p:ph type="sldNum" sz="quarter" idx="10"/>
          </p:nvPr>
        </p:nvSpPr>
        <p:spPr/>
        <p:txBody>
          <a:bodyPr/>
          <a:lstStyle/>
          <a:p>
            <a:fld id="{33983588-ADE9-4326-9707-D4FCF93E9990}" type="slidenum">
              <a:rPr lang="en-US" smtClean="0"/>
              <a:t>11</a:t>
            </a:fld>
            <a:endParaRPr lang="en-US"/>
          </a:p>
        </p:txBody>
      </p:sp>
    </p:spTree>
    <p:extLst>
      <p:ext uri="{BB962C8B-B14F-4D97-AF65-F5344CB8AC3E}">
        <p14:creationId xmlns:p14="http://schemas.microsoft.com/office/powerpoint/2010/main" val="341823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velvet</a:t>
            </a:r>
            <a:endParaRPr lang="en-US" dirty="0"/>
          </a:p>
        </p:txBody>
      </p:sp>
      <p:sp>
        <p:nvSpPr>
          <p:cNvPr id="4" name="Slide Number Placeholder 3"/>
          <p:cNvSpPr>
            <a:spLocks noGrp="1"/>
          </p:cNvSpPr>
          <p:nvPr>
            <p:ph type="sldNum" sz="quarter" idx="10"/>
          </p:nvPr>
        </p:nvSpPr>
        <p:spPr/>
        <p:txBody>
          <a:bodyPr/>
          <a:lstStyle/>
          <a:p>
            <a:fld id="{33983588-ADE9-4326-9707-D4FCF93E9990}" type="slidenum">
              <a:rPr lang="en-US" smtClean="0"/>
              <a:t>55</a:t>
            </a:fld>
            <a:endParaRPr lang="en-US"/>
          </a:p>
        </p:txBody>
      </p:sp>
    </p:spTree>
    <p:extLst>
      <p:ext uri="{BB962C8B-B14F-4D97-AF65-F5344CB8AC3E}">
        <p14:creationId xmlns:p14="http://schemas.microsoft.com/office/powerpoint/2010/main" val="3262091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velvet</a:t>
            </a:r>
            <a:endParaRPr lang="en-US" dirty="0"/>
          </a:p>
        </p:txBody>
      </p:sp>
      <p:sp>
        <p:nvSpPr>
          <p:cNvPr id="4" name="Slide Number Placeholder 3"/>
          <p:cNvSpPr>
            <a:spLocks noGrp="1"/>
          </p:cNvSpPr>
          <p:nvPr>
            <p:ph type="sldNum" sz="quarter" idx="10"/>
          </p:nvPr>
        </p:nvSpPr>
        <p:spPr/>
        <p:txBody>
          <a:bodyPr/>
          <a:lstStyle/>
          <a:p>
            <a:fld id="{33983588-ADE9-4326-9707-D4FCF93E9990}" type="slidenum">
              <a:rPr lang="en-US" smtClean="0"/>
              <a:t>90</a:t>
            </a:fld>
            <a:endParaRPr lang="en-US"/>
          </a:p>
        </p:txBody>
      </p:sp>
    </p:spTree>
    <p:extLst>
      <p:ext uri="{BB962C8B-B14F-4D97-AF65-F5344CB8AC3E}">
        <p14:creationId xmlns:p14="http://schemas.microsoft.com/office/powerpoint/2010/main" val="145539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gayla</a:t>
            </a:r>
            <a:endParaRPr lang="en-US" dirty="0"/>
          </a:p>
        </p:txBody>
      </p:sp>
      <p:sp>
        <p:nvSpPr>
          <p:cNvPr id="4" name="Slide Number Placeholder 3"/>
          <p:cNvSpPr>
            <a:spLocks noGrp="1"/>
          </p:cNvSpPr>
          <p:nvPr>
            <p:ph type="sldNum" sz="quarter" idx="10"/>
          </p:nvPr>
        </p:nvSpPr>
        <p:spPr/>
        <p:txBody>
          <a:bodyPr/>
          <a:lstStyle/>
          <a:p>
            <a:fld id="{33983588-ADE9-4326-9707-D4FCF93E9990}" type="slidenum">
              <a:rPr lang="en-US" smtClean="0"/>
              <a:t>108</a:t>
            </a:fld>
            <a:endParaRPr lang="en-US"/>
          </a:p>
        </p:txBody>
      </p:sp>
    </p:spTree>
    <p:extLst>
      <p:ext uri="{BB962C8B-B14F-4D97-AF65-F5344CB8AC3E}">
        <p14:creationId xmlns:p14="http://schemas.microsoft.com/office/powerpoint/2010/main" val="83150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Velvet starts</a:t>
            </a:r>
            <a:endParaRPr lang="en-US" dirty="0"/>
          </a:p>
        </p:txBody>
      </p:sp>
      <p:sp>
        <p:nvSpPr>
          <p:cNvPr id="4" name="Slide Number Placeholder 3"/>
          <p:cNvSpPr>
            <a:spLocks noGrp="1"/>
          </p:cNvSpPr>
          <p:nvPr>
            <p:ph type="sldNum" sz="quarter" idx="10"/>
          </p:nvPr>
        </p:nvSpPr>
        <p:spPr/>
        <p:txBody>
          <a:bodyPr/>
          <a:lstStyle/>
          <a:p>
            <a:fld id="{33983588-ADE9-4326-9707-D4FCF93E9990}" type="slidenum">
              <a:rPr lang="en-US" smtClean="0"/>
              <a:t>26</a:t>
            </a:fld>
            <a:endParaRPr lang="en-US"/>
          </a:p>
        </p:txBody>
      </p:sp>
    </p:spTree>
    <p:extLst>
      <p:ext uri="{BB962C8B-B14F-4D97-AF65-F5344CB8AC3E}">
        <p14:creationId xmlns:p14="http://schemas.microsoft.com/office/powerpoint/2010/main" val="180698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600" dirty="0" smtClean="0"/>
              <a:t>A structure for organizing ways of thinking about the relationship of early language necessary for successful communication and language necessary for preliteracy skills and later literacy skills</a:t>
            </a:r>
          </a:p>
          <a:p>
            <a:endParaRPr lang="en-US" dirty="0" smtClean="0"/>
          </a:p>
          <a:p>
            <a:r>
              <a:rPr lang="en-US" dirty="0" smtClean="0"/>
              <a:t>Each processor contains </a:t>
            </a:r>
            <a:r>
              <a:rPr lang="en-US" dirty="0" err="1" smtClean="0"/>
              <a:t>subskills</a:t>
            </a:r>
            <a:r>
              <a:rPr lang="en-US" dirty="0" smtClean="0"/>
              <a:t> that aid in preliteracy development</a:t>
            </a:r>
            <a:endParaRPr lang="en-US" dirty="0"/>
          </a:p>
        </p:txBody>
      </p:sp>
      <p:sp>
        <p:nvSpPr>
          <p:cNvPr id="4" name="Slide Number Placeholder 3"/>
          <p:cNvSpPr>
            <a:spLocks noGrp="1"/>
          </p:cNvSpPr>
          <p:nvPr>
            <p:ph type="sldNum" sz="quarter" idx="10"/>
          </p:nvPr>
        </p:nvSpPr>
        <p:spPr/>
        <p:txBody>
          <a:bodyPr/>
          <a:lstStyle/>
          <a:p>
            <a:fld id="{68C24228-961E-4D4A-83D3-48E689AD391F}" type="slidenum">
              <a:rPr lang="en-US" smtClean="0"/>
              <a:t>35</a:t>
            </a:fld>
            <a:endParaRPr lang="en-US"/>
          </a:p>
        </p:txBody>
      </p:sp>
    </p:spTree>
    <p:extLst>
      <p:ext uri="{BB962C8B-B14F-4D97-AF65-F5344CB8AC3E}">
        <p14:creationId xmlns:p14="http://schemas.microsoft.com/office/powerpoint/2010/main" val="167863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meaning rather than form</a:t>
            </a:r>
          </a:p>
          <a:p>
            <a:endParaRPr lang="en-US" dirty="0" smtClean="0"/>
          </a:p>
          <a:p>
            <a:r>
              <a:rPr lang="en-US" dirty="0" smtClean="0"/>
              <a:t>World knowledge-the</a:t>
            </a:r>
            <a:r>
              <a:rPr lang="en-US" baseline="0" dirty="0" smtClean="0"/>
              <a:t> child can understand what he reads by drawing on experiences from his world and also learn about the world through reading</a:t>
            </a:r>
          </a:p>
          <a:p>
            <a:endParaRPr lang="en-US" baseline="0" dirty="0" smtClean="0"/>
          </a:p>
          <a:p>
            <a:r>
              <a:rPr lang="en-US" baseline="0" dirty="0" smtClean="0"/>
              <a:t>Syntax-Most important during self reading, interpreting the text by understanding relationships between grammar, phrases and clauses</a:t>
            </a:r>
          </a:p>
          <a:p>
            <a:endParaRPr lang="en-US" baseline="0" dirty="0" smtClean="0"/>
          </a:p>
          <a:p>
            <a:r>
              <a:rPr lang="en-US" baseline="0" dirty="0" smtClean="0"/>
              <a:t>Narrative development-story grammar and cohesion </a:t>
            </a:r>
            <a:r>
              <a:rPr lang="en-US" baseline="0" dirty="0" err="1" smtClean="0"/>
              <a:t>tieing</a:t>
            </a:r>
            <a:r>
              <a:rPr lang="en-US" baseline="0" dirty="0" smtClean="0"/>
              <a:t> the story together, allowing he child to connect together and understand the text in more than one sentence at a time</a:t>
            </a:r>
          </a:p>
          <a:p>
            <a:endParaRPr lang="en-US" baseline="0" dirty="0" smtClean="0"/>
          </a:p>
          <a:p>
            <a:r>
              <a:rPr lang="en-US" baseline="0" dirty="0" smtClean="0"/>
              <a:t>Book Conventions: rules for interacting with books- as simple as books are for reading, pictures are representations of things, pictures are for naming, pictures can represent events, book events occur outside real time, books can represent a fictional world</a:t>
            </a:r>
          </a:p>
          <a:p>
            <a:endParaRPr lang="en-US" baseline="0" dirty="0" smtClean="0"/>
          </a:p>
          <a:p>
            <a:r>
              <a:rPr lang="en-US" baseline="0" dirty="0" smtClean="0"/>
              <a:t>Reasoning: Children begin thinking about how and why events take place in stories, they relate books to past experiences and make judgments about events occurring in the book.  In print rich homes, this skill is often developed before children have learned to decode and read independently.  Later, this skill will play an important role when the curriculum switches from “learning to read” to “reading to learn”</a:t>
            </a:r>
          </a:p>
          <a:p>
            <a:endParaRPr lang="en-US" baseline="0" dirty="0" smtClean="0"/>
          </a:p>
          <a:p>
            <a:r>
              <a:rPr lang="en-US" baseline="0" dirty="0" smtClean="0"/>
              <a:t>This could help ensure enjoyment of the process of learning to read and later becoming a successful reader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C24228-961E-4D4A-83D3-48E689AD391F}" type="slidenum">
              <a:rPr lang="en-US" smtClean="0"/>
              <a:t>36</a:t>
            </a:fld>
            <a:endParaRPr lang="en-US"/>
          </a:p>
        </p:txBody>
      </p:sp>
    </p:spTree>
    <p:extLst>
      <p:ext uri="{BB962C8B-B14F-4D97-AF65-F5344CB8AC3E}">
        <p14:creationId xmlns:p14="http://schemas.microsoft.com/office/powerpoint/2010/main" val="61431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a:t>
            </a:r>
            <a:r>
              <a:rPr lang="en-US" baseline="0" dirty="0" smtClean="0"/>
              <a:t> consciousness- for example, Caterpillar is a long word because it has lots of letters vs. Train is a long word because trains are very long</a:t>
            </a:r>
            <a:endParaRPr lang="en-US" dirty="0" smtClean="0"/>
          </a:p>
          <a:p>
            <a:endParaRPr lang="en-US" dirty="0" smtClean="0"/>
          </a:p>
          <a:p>
            <a:r>
              <a:rPr lang="en-US" dirty="0" smtClean="0"/>
              <a:t>Can be thought of as general vocabulary development, as well as learning specific to </a:t>
            </a:r>
            <a:r>
              <a:rPr lang="en-US" dirty="0" err="1" smtClean="0"/>
              <a:t>metalingustic</a:t>
            </a:r>
            <a:r>
              <a:rPr lang="en-US" dirty="0" smtClean="0"/>
              <a:t> terms unique to books and reading. Words</a:t>
            </a:r>
            <a:r>
              <a:rPr lang="en-US" baseline="0" dirty="0" smtClean="0"/>
              <a:t> that tend to develop early are book, page, read and story.  Later developing are letter, number, word and capital</a:t>
            </a:r>
            <a:endParaRPr lang="en-US" dirty="0" smtClean="0"/>
          </a:p>
          <a:p>
            <a:endParaRPr lang="en-US" dirty="0" smtClean="0"/>
          </a:p>
          <a:p>
            <a:r>
              <a:rPr lang="en-US" dirty="0" smtClean="0"/>
              <a:t>Children’s vocabulary helps them understand</a:t>
            </a:r>
            <a:r>
              <a:rPr lang="en-US" baseline="0" dirty="0" smtClean="0"/>
              <a:t> books read to them and their vocabulary is further developed by books read to them</a:t>
            </a:r>
            <a:endParaRPr lang="en-US" dirty="0"/>
          </a:p>
        </p:txBody>
      </p:sp>
      <p:sp>
        <p:nvSpPr>
          <p:cNvPr id="4" name="Slide Number Placeholder 3"/>
          <p:cNvSpPr>
            <a:spLocks noGrp="1"/>
          </p:cNvSpPr>
          <p:nvPr>
            <p:ph type="sldNum" sz="quarter" idx="10"/>
          </p:nvPr>
        </p:nvSpPr>
        <p:spPr/>
        <p:txBody>
          <a:bodyPr/>
          <a:lstStyle/>
          <a:p>
            <a:fld id="{68C24228-961E-4D4A-83D3-48E689AD391F}" type="slidenum">
              <a:rPr lang="en-US" smtClean="0"/>
              <a:t>37</a:t>
            </a:fld>
            <a:endParaRPr lang="en-US"/>
          </a:p>
        </p:txBody>
      </p:sp>
    </p:spTree>
    <p:extLst>
      <p:ext uri="{BB962C8B-B14F-4D97-AF65-F5344CB8AC3E}">
        <p14:creationId xmlns:p14="http://schemas.microsoft.com/office/powerpoint/2010/main" val="150730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Syllable segmentation is the earliest to emerge</a:t>
            </a:r>
            <a:r>
              <a:rPr lang="en-US" baseline="0" dirty="0" smtClean="0"/>
              <a:t>, followed by the </a:t>
            </a:r>
            <a:r>
              <a:rPr lang="en-US" baseline="0" dirty="0" err="1" smtClean="0"/>
              <a:t>subsyllabic</a:t>
            </a:r>
            <a:r>
              <a:rPr lang="en-US" baseline="0" dirty="0" smtClean="0"/>
              <a:t> units of onset and rime and phonemic awareness needed for phoneme segmentation is the most difficult and last aspect of phonological awareness to develop.  </a:t>
            </a:r>
          </a:p>
          <a:p>
            <a:endParaRPr lang="en-US" baseline="0" dirty="0" smtClean="0"/>
          </a:p>
          <a:p>
            <a:r>
              <a:rPr lang="en-US" baseline="0" dirty="0" smtClean="0"/>
              <a:t>Rhyming could be considered segmentation at the level of the onset and rime</a:t>
            </a:r>
            <a:endParaRPr lang="en-US" dirty="0"/>
          </a:p>
        </p:txBody>
      </p:sp>
      <p:sp>
        <p:nvSpPr>
          <p:cNvPr id="4" name="Slide Number Placeholder 3"/>
          <p:cNvSpPr>
            <a:spLocks noGrp="1"/>
          </p:cNvSpPr>
          <p:nvPr>
            <p:ph type="sldNum" sz="quarter" idx="10"/>
          </p:nvPr>
        </p:nvSpPr>
        <p:spPr/>
        <p:txBody>
          <a:bodyPr/>
          <a:lstStyle/>
          <a:p>
            <a:fld id="{68C24228-961E-4D4A-83D3-48E689AD391F}" type="slidenum">
              <a:rPr lang="en-US" smtClean="0"/>
              <a:t>38</a:t>
            </a:fld>
            <a:endParaRPr lang="en-US"/>
          </a:p>
        </p:txBody>
      </p:sp>
    </p:spTree>
    <p:extLst>
      <p:ext uri="{BB962C8B-B14F-4D97-AF65-F5344CB8AC3E}">
        <p14:creationId xmlns:p14="http://schemas.microsoft.com/office/powerpoint/2010/main" val="717940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most basic level, knowledge of print conventions would include knowing that it is print,</a:t>
            </a:r>
            <a:r>
              <a:rPr lang="en-US" baseline="0" dirty="0" smtClean="0"/>
              <a:t> and not pictures that one reads.  Print conventions also includes print directionality, left to right and top to bottom and front to back.  Generally preschoolers exposed to books will easily pick up on these rudimentary conventions.</a:t>
            </a:r>
          </a:p>
          <a:p>
            <a:endParaRPr lang="en-US" baseline="0" dirty="0" smtClean="0"/>
          </a:p>
          <a:p>
            <a:r>
              <a:rPr lang="en-US" baseline="0" dirty="0" smtClean="0"/>
              <a:t>Letter knowledge is the anchor for the entire reading system so it is </a:t>
            </a:r>
            <a:r>
              <a:rPr lang="en-US" baseline="0" dirty="0" err="1" smtClean="0"/>
              <a:t>benefical</a:t>
            </a:r>
            <a:r>
              <a:rPr lang="en-US" baseline="0" dirty="0" smtClean="0"/>
              <a:t> to preschoolers to solidly learn or even over-learn letters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C24228-961E-4D4A-83D3-48E689AD391F}" type="slidenum">
              <a:rPr lang="en-US" smtClean="0"/>
              <a:t>39</a:t>
            </a:fld>
            <a:endParaRPr lang="en-US"/>
          </a:p>
        </p:txBody>
      </p:sp>
    </p:spTree>
    <p:extLst>
      <p:ext uri="{BB962C8B-B14F-4D97-AF65-F5344CB8AC3E}">
        <p14:creationId xmlns:p14="http://schemas.microsoft.com/office/powerpoint/2010/main" val="157564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1">
              <a:buClr>
                <a:schemeClr val="accent1"/>
              </a:buClr>
              <a:buSzPct val="85000"/>
              <a:buFont typeface="Wingdings 2"/>
              <a:buChar char=""/>
            </a:pPr>
            <a:r>
              <a:rPr lang="en-US" sz="2600" dirty="0" smtClean="0"/>
              <a:t>The meaning and context processors are meaning-oriented</a:t>
            </a:r>
          </a:p>
          <a:p>
            <a:pPr marL="274320" lvl="1">
              <a:buClr>
                <a:schemeClr val="accent1"/>
              </a:buClr>
              <a:buSzPct val="85000"/>
              <a:buFont typeface="Wingdings 2"/>
              <a:buChar char=""/>
            </a:pPr>
            <a:r>
              <a:rPr lang="en-US" sz="2600" dirty="0" smtClean="0"/>
              <a:t>The orthographic and phonological processors are form-oriented</a:t>
            </a:r>
          </a:p>
          <a:p>
            <a:pPr marL="274320" lvl="1">
              <a:buClr>
                <a:schemeClr val="accent1"/>
              </a:buClr>
              <a:buSzPct val="85000"/>
              <a:buFont typeface="Wingdings 2"/>
              <a:buChar char=""/>
            </a:pPr>
            <a:endParaRPr lang="en-US" sz="2600" dirty="0" smtClean="0"/>
          </a:p>
          <a:p>
            <a:pPr marL="274320" lvl="1">
              <a:buClr>
                <a:schemeClr val="accent1"/>
              </a:buClr>
              <a:buSzPct val="85000"/>
              <a:buFont typeface="Wingdings 2"/>
              <a:buChar char=""/>
            </a:pPr>
            <a:r>
              <a:rPr lang="en-US" sz="2600" dirty="0" smtClean="0"/>
              <a:t>We should emphasize</a:t>
            </a:r>
            <a:r>
              <a:rPr lang="en-US" sz="2600" baseline="0" dirty="0" smtClean="0"/>
              <a:t> print meaning and form sequentially, with the meaningful nature of print being emphasized first</a:t>
            </a:r>
            <a:endParaRPr lang="en-US" sz="2600" dirty="0" smtClean="0"/>
          </a:p>
          <a:p>
            <a:endParaRPr lang="en-US" dirty="0"/>
          </a:p>
        </p:txBody>
      </p:sp>
      <p:sp>
        <p:nvSpPr>
          <p:cNvPr id="4" name="Slide Number Placeholder 3"/>
          <p:cNvSpPr>
            <a:spLocks noGrp="1"/>
          </p:cNvSpPr>
          <p:nvPr>
            <p:ph type="sldNum" sz="quarter" idx="10"/>
          </p:nvPr>
        </p:nvSpPr>
        <p:spPr/>
        <p:txBody>
          <a:bodyPr/>
          <a:lstStyle/>
          <a:p>
            <a:fld id="{68C24228-961E-4D4A-83D3-48E689AD391F}" type="slidenum">
              <a:rPr lang="en-US" smtClean="0"/>
              <a:t>40</a:t>
            </a:fld>
            <a:endParaRPr lang="en-US"/>
          </a:p>
        </p:txBody>
      </p:sp>
    </p:spTree>
    <p:extLst>
      <p:ext uri="{BB962C8B-B14F-4D97-AF65-F5344CB8AC3E}">
        <p14:creationId xmlns:p14="http://schemas.microsoft.com/office/powerpoint/2010/main" val="268812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83588-ADE9-4326-9707-D4FCF93E9990}" type="slidenum">
              <a:rPr lang="en-US" smtClean="0"/>
              <a:t>43</a:t>
            </a:fld>
            <a:endParaRPr lang="en-US"/>
          </a:p>
        </p:txBody>
      </p:sp>
    </p:spTree>
    <p:extLst>
      <p:ext uri="{BB962C8B-B14F-4D97-AF65-F5344CB8AC3E}">
        <p14:creationId xmlns:p14="http://schemas.microsoft.com/office/powerpoint/2010/main" val="94225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4FB730-6203-46E5-BEDE-89F0830E7486}"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257162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4FB730-6203-46E5-BEDE-89F0830E7486}"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2661460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4FB730-6203-46E5-BEDE-89F0830E7486}"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79F2FD2-C7F3-46B7-B86B-106089CA9560}"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8092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54FB730-6203-46E5-BEDE-89F0830E7486}"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4135695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54FB730-6203-46E5-BEDE-89F0830E7486}"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79F2FD2-C7F3-46B7-B86B-106089CA9560}"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5263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54FB730-6203-46E5-BEDE-89F0830E7486}"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1535725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4FB730-6203-46E5-BEDE-89F0830E7486}"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3918815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4FB730-6203-46E5-BEDE-89F0830E7486}"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293534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4FB730-6203-46E5-BEDE-89F0830E7486}"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130648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4FB730-6203-46E5-BEDE-89F0830E7486}"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277261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4FB730-6203-46E5-BEDE-89F0830E7486}"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296094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4FB730-6203-46E5-BEDE-89F0830E7486}" type="datetimeFigureOut">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230028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4FB730-6203-46E5-BEDE-89F0830E7486}" type="datetimeFigureOut">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182228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FB730-6203-46E5-BEDE-89F0830E7486}"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36255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4FB730-6203-46E5-BEDE-89F0830E7486}"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378086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4FB730-6203-46E5-BEDE-89F0830E7486}"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79F2FD2-C7F3-46B7-B86B-106089CA9560}" type="slidenum">
              <a:rPr lang="en-US" smtClean="0"/>
              <a:t>‹#›</a:t>
            </a:fld>
            <a:endParaRPr lang="en-US"/>
          </a:p>
        </p:txBody>
      </p:sp>
    </p:spTree>
    <p:extLst>
      <p:ext uri="{BB962C8B-B14F-4D97-AF65-F5344CB8AC3E}">
        <p14:creationId xmlns:p14="http://schemas.microsoft.com/office/powerpoint/2010/main" val="265906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a:solidFill>
            <a:schemeClr val="accent1">
              <a:lumMod val="75000"/>
              <a:alpha val="40000"/>
            </a:schemeClr>
          </a:solidFill>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p:cNvGrpSpPr/>
          <p:nvPr/>
        </p:nvGrpSpPr>
        <p:grpSpPr>
          <a:xfrm>
            <a:off x="20421" y="-318"/>
            <a:ext cx="1952272" cy="6853571"/>
            <a:chOff x="6627813" y="195220"/>
            <a:chExt cx="1952625" cy="5678531"/>
          </a:xfrm>
          <a:solidFill>
            <a:schemeClr val="accent1"/>
          </a:solidFill>
        </p:grpSpPr>
        <p:sp>
          <p:nvSpPr>
            <p:cNvPr id="50" name="Freeform 27"/>
            <p:cNvSpPr/>
            <p:nvPr/>
          </p:nvSpPr>
          <p:spPr bwMode="auto">
            <a:xfrm>
              <a:off x="6627813" y="19522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2" name="Rectangle 61"/>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54FB730-6203-46E5-BEDE-89F0830E7486}" type="datetimeFigureOut">
              <a:rPr lang="en-US" smtClean="0"/>
              <a:t>10/10/2018</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79F2FD2-C7F3-46B7-B86B-106089CA9560}" type="slidenum">
              <a:rPr lang="en-US" smtClean="0"/>
              <a:t>‹#›</a:t>
            </a:fld>
            <a:endParaRPr lang="en-US"/>
          </a:p>
        </p:txBody>
      </p:sp>
    </p:spTree>
    <p:extLst>
      <p:ext uri="{BB962C8B-B14F-4D97-AF65-F5344CB8AC3E}">
        <p14:creationId xmlns:p14="http://schemas.microsoft.com/office/powerpoint/2010/main" val="161114717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gradelevelreading.ne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radelevelreading.net/about-us/campaign-partners" TargetMode="External"/><Relationship Id="rId2" Type="http://schemas.openxmlformats.org/officeDocument/2006/relationships/hyperlink" Target="https://gradelevelreading.net/about-us/campaign-investors" TargetMode="External"/><Relationship Id="rId1" Type="http://schemas.openxmlformats.org/officeDocument/2006/relationships/slideLayout" Target="../slideLayouts/slideLayout2.xml"/><Relationship Id="rId4" Type="http://schemas.openxmlformats.org/officeDocument/2006/relationships/hyperlink" Target="https://gradelevelreading.net/our-network/participating-communitie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1763967" y="90710"/>
            <a:ext cx="6589200" cy="1280890"/>
          </a:xfrm>
        </p:spPr>
        <p:txBody>
          <a:bodyPr>
            <a:normAutofit/>
          </a:bodyPr>
          <a:lstStyle/>
          <a:p>
            <a:pPr eaLnBrk="1" hangingPunct="1"/>
            <a:r>
              <a:rPr lang="en-US" sz="4000" dirty="0" smtClean="0"/>
              <a:t>Overview of Presentation</a:t>
            </a:r>
            <a:endParaRPr lang="en-US" sz="4000" dirty="0"/>
          </a:p>
        </p:txBody>
      </p:sp>
      <p:sp>
        <p:nvSpPr>
          <p:cNvPr id="187395" name="Content Placeholder 2"/>
          <p:cNvSpPr>
            <a:spLocks noGrp="1"/>
          </p:cNvSpPr>
          <p:nvPr>
            <p:ph sz="half" idx="1"/>
          </p:nvPr>
        </p:nvSpPr>
        <p:spPr>
          <a:xfrm>
            <a:off x="844204" y="726608"/>
            <a:ext cx="4038600" cy="6386103"/>
          </a:xfrm>
        </p:spPr>
        <p:txBody>
          <a:bodyPr>
            <a:normAutofit fontScale="92500"/>
          </a:bodyPr>
          <a:lstStyle/>
          <a:p>
            <a:endParaRPr lang="en-US" dirty="0"/>
          </a:p>
          <a:p>
            <a:r>
              <a:rPr lang="en-US" sz="2200" dirty="0" smtClean="0"/>
              <a:t>Grade Level Reading Campaign</a:t>
            </a:r>
            <a:endParaRPr lang="en-US" sz="2200" dirty="0"/>
          </a:p>
          <a:p>
            <a:pPr eaLnBrk="1" hangingPunct="1"/>
            <a:r>
              <a:rPr lang="en-US" sz="2200" dirty="0"/>
              <a:t>Reading Realities for All Children: Facts are Facts</a:t>
            </a:r>
          </a:p>
          <a:p>
            <a:pPr eaLnBrk="1" hangingPunct="1"/>
            <a:endParaRPr lang="en-US" sz="2200" dirty="0"/>
          </a:p>
          <a:p>
            <a:pPr eaLnBrk="1" hangingPunct="1"/>
            <a:r>
              <a:rPr lang="en-US" sz="2200" dirty="0"/>
              <a:t>“Literacy for Littles” with Hearing Loss: Things to </a:t>
            </a:r>
            <a:r>
              <a:rPr lang="en-US" sz="2200" dirty="0" smtClean="0"/>
              <a:t>Consider </a:t>
            </a:r>
            <a:endParaRPr lang="en-US" sz="2200" dirty="0"/>
          </a:p>
          <a:p>
            <a:pPr eaLnBrk="1" hangingPunct="1"/>
            <a:endParaRPr lang="en-US" sz="2200" dirty="0"/>
          </a:p>
          <a:p>
            <a:pPr eaLnBrk="1" hangingPunct="1"/>
            <a:r>
              <a:rPr lang="en-US" sz="2200" dirty="0"/>
              <a:t>Literacy Definitions</a:t>
            </a:r>
          </a:p>
          <a:p>
            <a:endParaRPr lang="en-US" sz="2200" dirty="0"/>
          </a:p>
          <a:p>
            <a:r>
              <a:rPr lang="en-US" sz="2200" dirty="0"/>
              <a:t>Literacy </a:t>
            </a:r>
            <a:r>
              <a:rPr lang="en-US" sz="2200" dirty="0" smtClean="0"/>
              <a:t>Development</a:t>
            </a:r>
          </a:p>
          <a:p>
            <a:endParaRPr lang="en-US" sz="2200" dirty="0"/>
          </a:p>
          <a:p>
            <a:r>
              <a:rPr lang="en-US" sz="2200" dirty="0"/>
              <a:t>Effective Reading Strategies for Parents Curriculum</a:t>
            </a:r>
          </a:p>
          <a:p>
            <a:endParaRPr lang="en-US" sz="2200" dirty="0" smtClean="0"/>
          </a:p>
          <a:p>
            <a:endParaRPr lang="en-US" sz="2200" dirty="0"/>
          </a:p>
          <a:p>
            <a:endParaRPr lang="en-US" sz="2200" dirty="0"/>
          </a:p>
          <a:p>
            <a:endParaRPr lang="en-US" sz="2200" dirty="0"/>
          </a:p>
          <a:p>
            <a:endParaRPr lang="en-US" dirty="0"/>
          </a:p>
          <a:p>
            <a:endParaRPr lang="en-US" dirty="0"/>
          </a:p>
          <a:p>
            <a:endParaRPr lang="en-US" dirty="0"/>
          </a:p>
          <a:p>
            <a:pPr eaLnBrk="1" hangingPunct="1"/>
            <a:endParaRPr lang="en-US" dirty="0"/>
          </a:p>
        </p:txBody>
      </p:sp>
      <p:sp>
        <p:nvSpPr>
          <p:cNvPr id="2" name="Content Placeholder 1"/>
          <p:cNvSpPr>
            <a:spLocks noGrp="1"/>
          </p:cNvSpPr>
          <p:nvPr>
            <p:ph sz="half" idx="2"/>
          </p:nvPr>
        </p:nvSpPr>
        <p:spPr>
          <a:xfrm>
            <a:off x="4648200" y="726608"/>
            <a:ext cx="4267200" cy="6059557"/>
          </a:xfrm>
        </p:spPr>
        <p:txBody>
          <a:bodyPr>
            <a:normAutofit fontScale="92500"/>
          </a:bodyPr>
          <a:lstStyle/>
          <a:p>
            <a:endParaRPr lang="en-US" sz="2200" dirty="0"/>
          </a:p>
          <a:p>
            <a:r>
              <a:rPr lang="en-US" sz="2200" dirty="0"/>
              <a:t>“Intentional Shared Storybook Reading” </a:t>
            </a:r>
            <a:r>
              <a:rPr lang="en-US" sz="2200" dirty="0" smtClean="0"/>
              <a:t>teaches</a:t>
            </a:r>
          </a:p>
          <a:p>
            <a:pPr lvl="1"/>
            <a:r>
              <a:rPr lang="en-US" sz="1800" dirty="0"/>
              <a:t>Print Knowledge</a:t>
            </a:r>
          </a:p>
          <a:p>
            <a:pPr lvl="1"/>
            <a:r>
              <a:rPr lang="en-US" sz="1800" dirty="0"/>
              <a:t>Word Knowledge</a:t>
            </a:r>
          </a:p>
          <a:p>
            <a:pPr lvl="1"/>
            <a:r>
              <a:rPr lang="en-US" sz="1800" dirty="0"/>
              <a:t>Phonological Knowledge</a:t>
            </a:r>
          </a:p>
          <a:p>
            <a:pPr lvl="1"/>
            <a:r>
              <a:rPr lang="en-US" sz="1800" dirty="0"/>
              <a:t>Alphabetic Knowledge</a:t>
            </a:r>
          </a:p>
          <a:p>
            <a:pPr lvl="1"/>
            <a:r>
              <a:rPr lang="en-US" sz="1800" dirty="0"/>
              <a:t>Narrative Knowledge</a:t>
            </a:r>
          </a:p>
          <a:p>
            <a:pPr lvl="1"/>
            <a:r>
              <a:rPr lang="en-US" sz="1800" dirty="0"/>
              <a:t>World Knowledge</a:t>
            </a:r>
          </a:p>
          <a:p>
            <a:pPr marL="457200" lvl="1" indent="0">
              <a:buNone/>
            </a:pPr>
            <a:endParaRPr lang="en-US" sz="2000" dirty="0" smtClean="0"/>
          </a:p>
          <a:p>
            <a:pPr marL="0" indent="0">
              <a:buNone/>
            </a:pPr>
            <a:endParaRPr lang="en-US" sz="2200" dirty="0" smtClean="0"/>
          </a:p>
          <a:p>
            <a:endParaRPr lang="en-US" sz="2200" dirty="0" smtClean="0"/>
          </a:p>
          <a:p>
            <a:r>
              <a:rPr lang="en-US" sz="2200" dirty="0" smtClean="0"/>
              <a:t>Literacy Curriculums</a:t>
            </a:r>
            <a:endParaRPr lang="en-US" sz="2200" dirty="0"/>
          </a:p>
        </p:txBody>
      </p:sp>
    </p:spTree>
    <p:extLst>
      <p:ext uri="{BB962C8B-B14F-4D97-AF65-F5344CB8AC3E}">
        <p14:creationId xmlns:p14="http://schemas.microsoft.com/office/powerpoint/2010/main" val="1740587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499" y="166910"/>
            <a:ext cx="6589199" cy="1280890"/>
          </a:xfrm>
        </p:spPr>
        <p:txBody>
          <a:bodyPr>
            <a:noAutofit/>
          </a:bodyPr>
          <a:lstStyle/>
          <a:p>
            <a:pPr algn="ctr"/>
            <a:r>
              <a:rPr lang="en-US" sz="4000" dirty="0" smtClean="0"/>
              <a:t>How Do We Get Involved in 3 by 3?</a:t>
            </a:r>
            <a:endParaRPr lang="en-US" sz="4000" dirty="0"/>
          </a:p>
        </p:txBody>
      </p:sp>
      <p:sp>
        <p:nvSpPr>
          <p:cNvPr id="3" name="Content Placeholder 2"/>
          <p:cNvSpPr>
            <a:spLocks noGrp="1"/>
          </p:cNvSpPr>
          <p:nvPr>
            <p:ph idx="1"/>
          </p:nvPr>
        </p:nvSpPr>
        <p:spPr>
          <a:xfrm>
            <a:off x="1496291" y="1729047"/>
            <a:ext cx="7353993" cy="5070764"/>
          </a:xfrm>
        </p:spPr>
        <p:txBody>
          <a:bodyPr>
            <a:normAutofit/>
          </a:bodyPr>
          <a:lstStyle/>
          <a:p>
            <a:r>
              <a:rPr lang="en-US" sz="2200" dirty="0" smtClean="0"/>
              <a:t>Beginning in Infancy</a:t>
            </a:r>
          </a:p>
          <a:p>
            <a:r>
              <a:rPr lang="en-US" sz="2200" dirty="0" smtClean="0"/>
              <a:t>Purposely recommend ways to create literacy-rich environments</a:t>
            </a:r>
          </a:p>
          <a:p>
            <a:r>
              <a:rPr lang="en-US" sz="2200" dirty="0" smtClean="0"/>
              <a:t>High expectations for all children</a:t>
            </a:r>
          </a:p>
          <a:p>
            <a:r>
              <a:rPr lang="en-US" sz="2200" dirty="0" smtClean="0"/>
              <a:t>Designing goals consistent with curricular standards</a:t>
            </a:r>
          </a:p>
          <a:p>
            <a:r>
              <a:rPr lang="en-US" sz="2200" dirty="0" smtClean="0"/>
              <a:t>Attending to benchmarks </a:t>
            </a:r>
          </a:p>
          <a:p>
            <a:r>
              <a:rPr lang="en-US" sz="2200" dirty="0" smtClean="0"/>
              <a:t>Measuring progress</a:t>
            </a:r>
          </a:p>
          <a:p>
            <a:r>
              <a:rPr lang="en-US" sz="2200" dirty="0" smtClean="0"/>
              <a:t>Communicating expectations</a:t>
            </a:r>
          </a:p>
          <a:p>
            <a:r>
              <a:rPr lang="en-US" sz="2200" dirty="0" smtClean="0"/>
              <a:t>Recruiting others to help </a:t>
            </a:r>
          </a:p>
          <a:p>
            <a:endParaRPr lang="en-US" sz="2200" dirty="0" smtClean="0"/>
          </a:p>
          <a:p>
            <a:endParaRPr lang="en-US" sz="2200" dirty="0"/>
          </a:p>
        </p:txBody>
      </p:sp>
    </p:spTree>
    <p:extLst>
      <p:ext uri="{BB962C8B-B14F-4D97-AF65-F5344CB8AC3E}">
        <p14:creationId xmlns:p14="http://schemas.microsoft.com/office/powerpoint/2010/main" val="37965855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B974-F617-4881-999A-321534EBC6DB}"/>
              </a:ext>
            </a:extLst>
          </p:cNvPr>
          <p:cNvSpPr>
            <a:spLocks noGrp="1"/>
          </p:cNvSpPr>
          <p:nvPr>
            <p:ph type="title"/>
          </p:nvPr>
        </p:nvSpPr>
        <p:spPr>
          <a:xfrm>
            <a:off x="1468462" y="288049"/>
            <a:ext cx="6589199" cy="1280890"/>
          </a:xfrm>
        </p:spPr>
        <p:txBody>
          <a:bodyPr/>
          <a:lstStyle/>
          <a:p>
            <a:r>
              <a:rPr lang="en-US" dirty="0"/>
              <a:t>Wilson Reading </a:t>
            </a:r>
            <a:r>
              <a:rPr lang="en-US" dirty="0" smtClean="0"/>
              <a:t>System</a:t>
            </a:r>
            <a:endParaRPr lang="en-US" dirty="0"/>
          </a:p>
        </p:txBody>
      </p:sp>
      <p:sp>
        <p:nvSpPr>
          <p:cNvPr id="3" name="Content Placeholder 2">
            <a:extLst>
              <a:ext uri="{FF2B5EF4-FFF2-40B4-BE49-F238E27FC236}">
                <a16:creationId xmlns:a16="http://schemas.microsoft.com/office/drawing/2014/main" id="{D2FB2B83-F1FE-4CC1-B68D-1AB0BB23E126}"/>
              </a:ext>
            </a:extLst>
          </p:cNvPr>
          <p:cNvSpPr>
            <a:spLocks noGrp="1"/>
          </p:cNvSpPr>
          <p:nvPr>
            <p:ph idx="1"/>
          </p:nvPr>
        </p:nvSpPr>
        <p:spPr>
          <a:xfrm>
            <a:off x="1709658" y="1568939"/>
            <a:ext cx="6591985" cy="4591397"/>
          </a:xfrm>
        </p:spPr>
        <p:txBody>
          <a:bodyPr>
            <a:normAutofit fontScale="92500"/>
          </a:bodyPr>
          <a:lstStyle/>
          <a:p>
            <a:r>
              <a:rPr lang="en-US" sz="2400" dirty="0"/>
              <a:t>Twelve step reading and writing program beginning with phoneme segmentation</a:t>
            </a:r>
          </a:p>
          <a:p>
            <a:r>
              <a:rPr lang="en-US" sz="2400" dirty="0"/>
              <a:t>Sight word instruction</a:t>
            </a:r>
          </a:p>
          <a:p>
            <a:r>
              <a:rPr lang="en-US" sz="2400" dirty="0"/>
              <a:t>Vocabulary</a:t>
            </a:r>
          </a:p>
          <a:p>
            <a:r>
              <a:rPr lang="en-US" sz="2400" dirty="0"/>
              <a:t>Oral expressive language development and comprehension</a:t>
            </a:r>
          </a:p>
          <a:p>
            <a:r>
              <a:rPr lang="en-US" sz="2400" dirty="0"/>
              <a:t>Fluency</a:t>
            </a:r>
          </a:p>
          <a:p>
            <a:r>
              <a:rPr lang="en-US" sz="2400" dirty="0" smtClean="0"/>
              <a:t>Reading Comprehension</a:t>
            </a:r>
          </a:p>
          <a:p>
            <a:r>
              <a:rPr lang="en-US" sz="2400" dirty="0" smtClean="0"/>
              <a:t>Encoding and decoding</a:t>
            </a:r>
          </a:p>
          <a:p>
            <a:r>
              <a:rPr lang="en-US" sz="2400" dirty="0" smtClean="0"/>
              <a:t>Stories and vocabulary for older students</a:t>
            </a:r>
            <a:endParaRPr lang="en-US" sz="2400" dirty="0"/>
          </a:p>
          <a:p>
            <a:pPr marL="0" indent="0">
              <a:buNone/>
            </a:pPr>
            <a:endParaRPr lang="en-US" dirty="0"/>
          </a:p>
        </p:txBody>
      </p:sp>
    </p:spTree>
    <p:extLst>
      <p:ext uri="{BB962C8B-B14F-4D97-AF65-F5344CB8AC3E}">
        <p14:creationId xmlns:p14="http://schemas.microsoft.com/office/powerpoint/2010/main" val="4574734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724" y="83783"/>
            <a:ext cx="7664334" cy="1280890"/>
          </a:xfrm>
        </p:spPr>
        <p:txBody>
          <a:bodyPr>
            <a:normAutofit fontScale="90000"/>
          </a:bodyPr>
          <a:lstStyle/>
          <a:p>
            <a:r>
              <a:rPr lang="en-US" dirty="0" smtClean="0"/>
              <a:t>Wilson Reading System</a:t>
            </a:r>
            <a:br>
              <a:rPr lang="en-US" dirty="0" smtClean="0"/>
            </a:br>
            <a:r>
              <a:rPr lang="en-US" dirty="0" smtClean="0"/>
              <a:t>Sample Lesson </a:t>
            </a:r>
            <a:br>
              <a:rPr lang="en-US" dirty="0" smtClean="0"/>
            </a:br>
            <a:r>
              <a:rPr lang="en-US" dirty="0" smtClean="0"/>
              <a:t>Vowel Digraph-</a:t>
            </a:r>
            <a:r>
              <a:rPr lang="en-US" dirty="0" err="1" smtClean="0"/>
              <a:t>Dipthong</a:t>
            </a:r>
            <a:r>
              <a:rPr lang="en-US" dirty="0" smtClean="0"/>
              <a:t> Syllable      </a:t>
            </a:r>
            <a:br>
              <a:rPr lang="en-US" dirty="0" smtClean="0"/>
            </a:br>
            <a:r>
              <a:rPr lang="en-US" dirty="0" err="1" smtClean="0"/>
              <a:t>ai</a:t>
            </a:r>
            <a:r>
              <a:rPr lang="en-US" dirty="0" smtClean="0"/>
              <a:t> and ay</a:t>
            </a:r>
            <a:endParaRPr lang="en-US" dirty="0"/>
          </a:p>
        </p:txBody>
      </p:sp>
      <p:sp>
        <p:nvSpPr>
          <p:cNvPr id="3" name="Content Placeholder 2"/>
          <p:cNvSpPr>
            <a:spLocks noGrp="1"/>
          </p:cNvSpPr>
          <p:nvPr>
            <p:ph idx="1"/>
          </p:nvPr>
        </p:nvSpPr>
        <p:spPr>
          <a:xfrm>
            <a:off x="1184564" y="1929938"/>
            <a:ext cx="7938654" cy="5227320"/>
          </a:xfrm>
        </p:spPr>
        <p:txBody>
          <a:bodyPr>
            <a:normAutofit/>
          </a:bodyPr>
          <a:lstStyle/>
          <a:p>
            <a:pPr marL="457200" lvl="1" indent="0">
              <a:buNone/>
            </a:pPr>
            <a:endParaRPr lang="en-US" dirty="0" smtClean="0"/>
          </a:p>
          <a:p>
            <a:r>
              <a:rPr lang="en-US" dirty="0" smtClean="0"/>
              <a:t>Word level for decoding and encoding</a:t>
            </a:r>
          </a:p>
          <a:p>
            <a:pPr lvl="1"/>
            <a:r>
              <a:rPr lang="en-US" dirty="0" smtClean="0"/>
              <a:t>Say, afraid, drain, spray, faint, gait</a:t>
            </a:r>
          </a:p>
          <a:p>
            <a:pPr lvl="1"/>
            <a:r>
              <a:rPr lang="en-US" dirty="0" smtClean="0"/>
              <a:t>Waist, complaint, raisin, payment, haystack, impairment, bail, defrayed</a:t>
            </a:r>
          </a:p>
          <a:p>
            <a:r>
              <a:rPr lang="en-US" dirty="0"/>
              <a:t>Sentence Level</a:t>
            </a:r>
          </a:p>
          <a:p>
            <a:pPr lvl="1"/>
            <a:r>
              <a:rPr lang="en-US" dirty="0"/>
              <a:t>The kids will organize a relay match at the park.  </a:t>
            </a:r>
          </a:p>
          <a:p>
            <a:pPr lvl="1"/>
            <a:r>
              <a:rPr lang="en-US" dirty="0"/>
              <a:t>Ted will complain about the rain, but I am glad since it will help the garden.</a:t>
            </a:r>
          </a:p>
          <a:p>
            <a:pPr lvl="1"/>
            <a:r>
              <a:rPr lang="en-US" dirty="0"/>
              <a:t>I like to braid Terry’s long black hair.</a:t>
            </a:r>
          </a:p>
          <a:p>
            <a:pPr lvl="1"/>
            <a:r>
              <a:rPr lang="en-US" dirty="0"/>
              <a:t>Can you explain the delay in mail </a:t>
            </a:r>
            <a:r>
              <a:rPr lang="en-US" dirty="0" smtClean="0"/>
              <a:t>delivery?</a:t>
            </a:r>
          </a:p>
          <a:p>
            <a:r>
              <a:rPr lang="en-US" dirty="0" smtClean="0"/>
              <a:t>Story </a:t>
            </a:r>
            <a:r>
              <a:rPr lang="en-US" dirty="0"/>
              <a:t>Level</a:t>
            </a:r>
          </a:p>
          <a:p>
            <a:pPr lvl="1"/>
            <a:r>
              <a:rPr lang="en-US" dirty="0"/>
              <a:t>As Mitchell was on his way home, he saw a pile of items stacked for the dump truck. Mitchell went over to the pile. He saw an old train set . It was in fairly good shape! Etc.</a:t>
            </a:r>
          </a:p>
          <a:p>
            <a:pPr lvl="1"/>
            <a:endParaRPr lang="en-US" dirty="0"/>
          </a:p>
          <a:p>
            <a:pPr marL="457200" lvl="1" indent="0">
              <a:buNone/>
            </a:pPr>
            <a:endParaRPr lang="en-US" dirty="0" smtClean="0"/>
          </a:p>
          <a:p>
            <a:pPr lvl="1"/>
            <a:endParaRPr lang="en-US" dirty="0"/>
          </a:p>
        </p:txBody>
      </p:sp>
    </p:spTree>
    <p:extLst>
      <p:ext uri="{BB962C8B-B14F-4D97-AF65-F5344CB8AC3E}">
        <p14:creationId xmlns:p14="http://schemas.microsoft.com/office/powerpoint/2010/main" val="17153675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F76578-CADB-4C04-BDB1-619999872FE0}"/>
              </a:ext>
            </a:extLst>
          </p:cNvPr>
          <p:cNvSpPr>
            <a:spLocks noGrp="1"/>
          </p:cNvSpPr>
          <p:nvPr>
            <p:ph idx="1"/>
          </p:nvPr>
        </p:nvSpPr>
        <p:spPr>
          <a:xfrm>
            <a:off x="1148863" y="1664677"/>
            <a:ext cx="7385538" cy="4931507"/>
          </a:xfrm>
        </p:spPr>
        <p:txBody>
          <a:bodyPr>
            <a:normAutofit/>
          </a:bodyPr>
          <a:lstStyle/>
          <a:p>
            <a:pPr marL="365760" indent="-256032" eaLnBrk="1" fontAlgn="auto" hangingPunct="1">
              <a:spcAft>
                <a:spcPts val="0"/>
              </a:spcAft>
              <a:buFont typeface="Wingdings 3"/>
              <a:buChar char=""/>
              <a:defRPr/>
            </a:pPr>
            <a:endParaRPr lang="en-US" dirty="0"/>
          </a:p>
          <a:p>
            <a:pPr marL="365760" indent="-256032" eaLnBrk="1" fontAlgn="auto" hangingPunct="1">
              <a:spcAft>
                <a:spcPts val="0"/>
              </a:spcAft>
              <a:buFont typeface="Wingdings 3"/>
              <a:buChar char=""/>
              <a:defRPr/>
            </a:pPr>
            <a:r>
              <a:rPr lang="en-US" sz="2200" dirty="0"/>
              <a:t>The letters of language are like the stars in the universe -------</a:t>
            </a:r>
          </a:p>
          <a:p>
            <a:pPr marL="365760" indent="-256032" eaLnBrk="1" fontAlgn="auto" hangingPunct="1">
              <a:spcAft>
                <a:spcPts val="0"/>
              </a:spcAft>
              <a:buFont typeface="Wingdings 3"/>
              <a:buNone/>
              <a:defRPr/>
            </a:pPr>
            <a:r>
              <a:rPr lang="en-US" sz="2200" dirty="0"/>
              <a:t>	Parts of a whole</a:t>
            </a:r>
          </a:p>
          <a:p>
            <a:pPr marL="365760" indent="-256032" eaLnBrk="1" fontAlgn="auto" hangingPunct="1">
              <a:spcAft>
                <a:spcPts val="0"/>
              </a:spcAft>
              <a:buFont typeface="Wingdings 3"/>
              <a:buChar char=""/>
              <a:defRPr/>
            </a:pPr>
            <a:endParaRPr lang="en-US" sz="2200" dirty="0"/>
          </a:p>
          <a:p>
            <a:pPr marL="365760" indent="-256032" eaLnBrk="1" fontAlgn="auto" hangingPunct="1">
              <a:spcAft>
                <a:spcPts val="0"/>
              </a:spcAft>
              <a:buFont typeface="Wingdings 3"/>
              <a:buChar char=""/>
              <a:defRPr/>
            </a:pPr>
            <a:r>
              <a:rPr lang="en-US" sz="2200" dirty="0"/>
              <a:t>“TEEOHEMOHDOUBLEAUROHDOUBLEYOU”</a:t>
            </a:r>
          </a:p>
          <a:p>
            <a:pPr marL="365760" indent="-256032" eaLnBrk="1" fontAlgn="auto" hangingPunct="1">
              <a:spcAft>
                <a:spcPts val="0"/>
              </a:spcAft>
              <a:buFont typeface="Wingdings 3"/>
              <a:buChar char=""/>
              <a:defRPr/>
            </a:pPr>
            <a:r>
              <a:rPr lang="en-US" sz="2200" dirty="0"/>
              <a:t>“How do you spell TOMORROW?”</a:t>
            </a:r>
          </a:p>
          <a:p>
            <a:pPr marL="365760" indent="-256032" eaLnBrk="1" fontAlgn="auto" hangingPunct="1">
              <a:spcAft>
                <a:spcPts val="0"/>
              </a:spcAft>
              <a:buFont typeface="Wingdings 3"/>
              <a:buChar char=""/>
              <a:defRPr/>
            </a:pPr>
            <a:endParaRPr lang="en-US" sz="2200" dirty="0"/>
          </a:p>
          <a:p>
            <a:pPr marL="365760" indent="-256032" eaLnBrk="1" fontAlgn="auto" hangingPunct="1">
              <a:spcAft>
                <a:spcPts val="0"/>
              </a:spcAft>
              <a:buFont typeface="Wingdings 3"/>
              <a:buChar char=""/>
              <a:defRPr/>
            </a:pPr>
            <a:r>
              <a:rPr lang="en-US" sz="2200" dirty="0"/>
              <a:t>Kids need to learn to sound out words AND they need to “see the word in their heads” like in spelling bees!</a:t>
            </a:r>
          </a:p>
        </p:txBody>
      </p:sp>
      <p:sp>
        <p:nvSpPr>
          <p:cNvPr id="3" name="Title 2">
            <a:extLst>
              <a:ext uri="{FF2B5EF4-FFF2-40B4-BE49-F238E27FC236}">
                <a16:creationId xmlns:a16="http://schemas.microsoft.com/office/drawing/2014/main" id="{3BA1A37C-99BA-4716-90EC-7FAB3F7FB628}"/>
              </a:ext>
            </a:extLst>
          </p:cNvPr>
          <p:cNvSpPr>
            <a:spLocks noGrp="1"/>
          </p:cNvSpPr>
          <p:nvPr>
            <p:ph type="title"/>
          </p:nvPr>
        </p:nvSpPr>
        <p:spPr>
          <a:xfrm>
            <a:off x="1547032" y="241156"/>
            <a:ext cx="6589199" cy="1280890"/>
          </a:xfrm>
        </p:spPr>
        <p:txBody>
          <a:bodyPr/>
          <a:lstStyle/>
          <a:p>
            <a:pPr eaLnBrk="1" fontAlgn="auto" hangingPunct="1">
              <a:spcAft>
                <a:spcPts val="0"/>
              </a:spcAft>
              <a:defRPr/>
            </a:pPr>
            <a:r>
              <a:rPr lang="en-US" dirty="0" err="1" smtClean="0"/>
              <a:t>Lindamood</a:t>
            </a:r>
            <a:r>
              <a:rPr lang="en-US" dirty="0" smtClean="0"/>
              <a:t>-Bell</a:t>
            </a:r>
            <a:br>
              <a:rPr lang="en-US" dirty="0" smtClean="0"/>
            </a:br>
            <a:r>
              <a:rPr lang="en-US" dirty="0" smtClean="0"/>
              <a:t>Seeing </a:t>
            </a:r>
            <a:r>
              <a:rPr lang="en-US" dirty="0"/>
              <a:t>Stars</a:t>
            </a:r>
          </a:p>
        </p:txBody>
      </p:sp>
    </p:spTree>
    <p:extLst>
      <p:ext uri="{BB962C8B-B14F-4D97-AF65-F5344CB8AC3E}">
        <p14:creationId xmlns:p14="http://schemas.microsoft.com/office/powerpoint/2010/main" val="10696657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a:extLst>
              <a:ext uri="{FF2B5EF4-FFF2-40B4-BE49-F238E27FC236}">
                <a16:creationId xmlns:a16="http://schemas.microsoft.com/office/drawing/2014/main" id="{F39A7515-1FFB-4874-B2E4-D6B7B60B869A}"/>
              </a:ext>
            </a:extLst>
          </p:cNvPr>
          <p:cNvSpPr>
            <a:spLocks noGrp="1"/>
          </p:cNvSpPr>
          <p:nvPr>
            <p:ph idx="1"/>
          </p:nvPr>
        </p:nvSpPr>
        <p:spPr>
          <a:xfrm>
            <a:off x="1089962" y="1863330"/>
            <a:ext cx="7807569" cy="4564185"/>
          </a:xfrm>
        </p:spPr>
        <p:txBody>
          <a:bodyPr>
            <a:noAutofit/>
          </a:bodyPr>
          <a:lstStyle/>
          <a:p>
            <a:pPr eaLnBrk="1" hangingPunct="1"/>
            <a:r>
              <a:rPr lang="en-US" altLang="en-US" sz="2200" dirty="0"/>
              <a:t>The ability to visualize letters in words</a:t>
            </a:r>
          </a:p>
          <a:p>
            <a:pPr lvl="1" eaLnBrk="1" hangingPunct="1"/>
            <a:endParaRPr lang="en-US" altLang="en-US" sz="2200" dirty="0"/>
          </a:p>
          <a:p>
            <a:pPr lvl="1" eaLnBrk="1" hangingPunct="1"/>
            <a:r>
              <a:rPr lang="en-US" altLang="en-US" sz="2200" dirty="0"/>
              <a:t>What do you see when I say the word FIP? Look away and try to image the word in your mind</a:t>
            </a:r>
          </a:p>
          <a:p>
            <a:pPr lvl="1" eaLnBrk="1" hangingPunct="1"/>
            <a:r>
              <a:rPr lang="en-US" altLang="en-US" sz="2200" dirty="0"/>
              <a:t>Now change FIP to FAP (you change the I to A)</a:t>
            </a:r>
          </a:p>
          <a:p>
            <a:pPr lvl="1" eaLnBrk="1" hangingPunct="1"/>
            <a:r>
              <a:rPr lang="en-US" altLang="en-US" sz="2200" dirty="0"/>
              <a:t>Now change FAP to FRAP (you see the R come after the A)</a:t>
            </a:r>
          </a:p>
          <a:p>
            <a:pPr lvl="1" eaLnBrk="1" hangingPunct="1"/>
            <a:r>
              <a:rPr lang="en-US" altLang="en-US" sz="2200" dirty="0"/>
              <a:t>What do you see when I say ENOUGH?</a:t>
            </a:r>
          </a:p>
          <a:p>
            <a:pPr lvl="1" eaLnBrk="1" hangingPunct="1"/>
            <a:r>
              <a:rPr lang="en-US" altLang="en-US" sz="2200" dirty="0"/>
              <a:t>Look away to see and hear me.  What letters do you see.  Try saying them backwards</a:t>
            </a:r>
          </a:p>
        </p:txBody>
      </p:sp>
      <p:sp>
        <p:nvSpPr>
          <p:cNvPr id="3" name="Title 2">
            <a:extLst>
              <a:ext uri="{FF2B5EF4-FFF2-40B4-BE49-F238E27FC236}">
                <a16:creationId xmlns:a16="http://schemas.microsoft.com/office/drawing/2014/main" id="{6F0C08C1-4DA7-48D5-9484-494B5344AC09}"/>
              </a:ext>
            </a:extLst>
          </p:cNvPr>
          <p:cNvSpPr>
            <a:spLocks noGrp="1"/>
          </p:cNvSpPr>
          <p:nvPr>
            <p:ph type="title"/>
          </p:nvPr>
        </p:nvSpPr>
        <p:spPr>
          <a:xfrm>
            <a:off x="1313412" y="216130"/>
            <a:ext cx="7523018" cy="1280890"/>
          </a:xfrm>
        </p:spPr>
        <p:txBody>
          <a:bodyPr>
            <a:noAutofit/>
          </a:bodyPr>
          <a:lstStyle/>
          <a:p>
            <a:pPr eaLnBrk="1" fontAlgn="auto" hangingPunct="1">
              <a:spcAft>
                <a:spcPts val="0"/>
              </a:spcAft>
              <a:defRPr/>
            </a:pPr>
            <a:r>
              <a:rPr lang="en-US" sz="4000" i="1" dirty="0" smtClean="0"/>
              <a:t>ACTIVITY</a:t>
            </a:r>
            <a:r>
              <a:rPr lang="en-US" sz="4000" dirty="0" smtClean="0"/>
              <a:t>:</a:t>
            </a:r>
            <a:br>
              <a:rPr lang="en-US" sz="4000" dirty="0" smtClean="0"/>
            </a:br>
            <a:r>
              <a:rPr lang="en-US" sz="4000" dirty="0" smtClean="0"/>
              <a:t>Seeing </a:t>
            </a:r>
            <a:r>
              <a:rPr lang="en-US" sz="4000" dirty="0"/>
              <a:t>Stars: </a:t>
            </a:r>
            <a:r>
              <a:rPr lang="en-US" sz="4000" dirty="0" smtClean="0"/>
              <a:t>Symbol Imagery</a:t>
            </a:r>
            <a:br>
              <a:rPr lang="en-US" sz="4000" dirty="0" smtClean="0"/>
            </a:br>
            <a:endParaRPr lang="en-US" sz="4000" dirty="0"/>
          </a:p>
        </p:txBody>
      </p:sp>
    </p:spTree>
    <p:extLst>
      <p:ext uri="{BB962C8B-B14F-4D97-AF65-F5344CB8AC3E}">
        <p14:creationId xmlns:p14="http://schemas.microsoft.com/office/powerpoint/2010/main" val="30728455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48887" y="175223"/>
            <a:ext cx="7955280" cy="1280890"/>
          </a:xfrm>
        </p:spPr>
        <p:txBody>
          <a:bodyPr>
            <a:noAutofit/>
          </a:bodyPr>
          <a:lstStyle/>
          <a:p>
            <a:pPr algn="ctr" fontAlgn="auto">
              <a:spcAft>
                <a:spcPts val="0"/>
              </a:spcAft>
              <a:defRPr/>
            </a:pPr>
            <a:r>
              <a:rPr lang="en-US" sz="4000" dirty="0" smtClean="0">
                <a:solidFill>
                  <a:schemeClr val="tx2">
                    <a:satMod val="130000"/>
                  </a:schemeClr>
                </a:solidFill>
              </a:rPr>
              <a:t>The Source for Reading Fluency:</a:t>
            </a:r>
            <a:br>
              <a:rPr lang="en-US" sz="4000" dirty="0" smtClean="0">
                <a:solidFill>
                  <a:schemeClr val="tx2">
                    <a:satMod val="130000"/>
                  </a:schemeClr>
                </a:solidFill>
              </a:rPr>
            </a:br>
            <a:r>
              <a:rPr lang="en-US" sz="4000" dirty="0" smtClean="0">
                <a:solidFill>
                  <a:schemeClr val="tx2">
                    <a:satMod val="130000"/>
                  </a:schemeClr>
                </a:solidFill>
              </a:rPr>
              <a:t>Automaticity</a:t>
            </a:r>
          </a:p>
        </p:txBody>
      </p:sp>
      <p:sp>
        <p:nvSpPr>
          <p:cNvPr id="147459" name="Rectangle 3"/>
          <p:cNvSpPr>
            <a:spLocks noGrp="1" noChangeArrowheads="1"/>
          </p:cNvSpPr>
          <p:nvPr>
            <p:ph idx="1"/>
          </p:nvPr>
        </p:nvSpPr>
        <p:spPr>
          <a:xfrm>
            <a:off x="1005841" y="2574175"/>
            <a:ext cx="7595062" cy="3777622"/>
          </a:xfrm>
        </p:spPr>
        <p:txBody>
          <a:bodyPr>
            <a:normAutofit/>
          </a:bodyPr>
          <a:lstStyle/>
          <a:p>
            <a:pPr>
              <a:lnSpc>
                <a:spcPct val="90000"/>
              </a:lnSpc>
            </a:pPr>
            <a:r>
              <a:rPr lang="en-US" altLang="en-US" sz="2200" dirty="0" smtClean="0"/>
              <a:t>A term used in descriptions of reading fluency</a:t>
            </a:r>
          </a:p>
          <a:p>
            <a:pPr>
              <a:lnSpc>
                <a:spcPct val="90000"/>
              </a:lnSpc>
            </a:pPr>
            <a:endParaRPr lang="en-US" altLang="en-US" sz="2200" dirty="0" smtClean="0"/>
          </a:p>
          <a:p>
            <a:pPr>
              <a:lnSpc>
                <a:spcPct val="90000"/>
              </a:lnSpc>
            </a:pPr>
            <a:r>
              <a:rPr lang="en-US" altLang="en-US" sz="2200" dirty="0" smtClean="0"/>
              <a:t>If you are able to decode and comprehend at the same time, then one of those tasks has become automatic</a:t>
            </a:r>
          </a:p>
          <a:p>
            <a:pPr>
              <a:lnSpc>
                <a:spcPct val="90000"/>
              </a:lnSpc>
            </a:pPr>
            <a:endParaRPr lang="en-US" altLang="en-US" sz="2200" dirty="0" smtClean="0"/>
          </a:p>
          <a:p>
            <a:pPr>
              <a:lnSpc>
                <a:spcPct val="90000"/>
              </a:lnSpc>
            </a:pPr>
            <a:r>
              <a:rPr lang="en-US" altLang="en-US" sz="2200" dirty="0" smtClean="0"/>
              <a:t>Automaticity involves being able to visualize the text, understand a referent, understand the structure of the text</a:t>
            </a:r>
          </a:p>
        </p:txBody>
      </p:sp>
    </p:spTree>
    <p:extLst>
      <p:ext uri="{BB962C8B-B14F-4D97-AF65-F5344CB8AC3E}">
        <p14:creationId xmlns:p14="http://schemas.microsoft.com/office/powerpoint/2010/main" val="1852815418"/>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normAutofit/>
          </a:bodyPr>
          <a:lstStyle/>
          <a:p>
            <a:pPr fontAlgn="auto">
              <a:spcAft>
                <a:spcPts val="0"/>
              </a:spcAft>
              <a:defRPr/>
            </a:pPr>
            <a:r>
              <a:rPr lang="en-US" sz="4000" dirty="0" smtClean="0">
                <a:solidFill>
                  <a:schemeClr val="tx2">
                    <a:satMod val="130000"/>
                  </a:schemeClr>
                </a:solidFill>
              </a:rPr>
              <a:t>Fluent Readers</a:t>
            </a:r>
          </a:p>
        </p:txBody>
      </p:sp>
      <p:sp>
        <p:nvSpPr>
          <p:cNvPr id="150531" name="Rectangle 3"/>
          <p:cNvSpPr>
            <a:spLocks noGrp="1" noChangeArrowheads="1"/>
          </p:cNvSpPr>
          <p:nvPr>
            <p:ph idx="1"/>
          </p:nvPr>
        </p:nvSpPr>
        <p:spPr>
          <a:xfrm>
            <a:off x="1945201" y="1817716"/>
            <a:ext cx="6591985" cy="3777622"/>
          </a:xfrm>
        </p:spPr>
        <p:txBody>
          <a:bodyPr/>
          <a:lstStyle/>
          <a:p>
            <a:pPr>
              <a:lnSpc>
                <a:spcPct val="90000"/>
              </a:lnSpc>
            </a:pPr>
            <a:endParaRPr lang="en-US" altLang="en-US" dirty="0" smtClean="0"/>
          </a:p>
          <a:p>
            <a:pPr>
              <a:lnSpc>
                <a:spcPct val="90000"/>
              </a:lnSpc>
            </a:pPr>
            <a:r>
              <a:rPr lang="en-US" altLang="en-US" sz="2400" dirty="0" smtClean="0"/>
              <a:t>Quick</a:t>
            </a:r>
          </a:p>
          <a:p>
            <a:pPr>
              <a:lnSpc>
                <a:spcPct val="90000"/>
              </a:lnSpc>
            </a:pPr>
            <a:r>
              <a:rPr lang="en-US" altLang="en-US" sz="2400" dirty="0" smtClean="0"/>
              <a:t>Accurate</a:t>
            </a:r>
          </a:p>
          <a:p>
            <a:pPr>
              <a:lnSpc>
                <a:spcPct val="90000"/>
              </a:lnSpc>
            </a:pPr>
            <a:r>
              <a:rPr lang="en-US" altLang="en-US" sz="2400" dirty="0" smtClean="0"/>
              <a:t>Attend to punctuation</a:t>
            </a:r>
          </a:p>
          <a:p>
            <a:pPr>
              <a:lnSpc>
                <a:spcPct val="90000"/>
              </a:lnSpc>
            </a:pPr>
            <a:r>
              <a:rPr lang="en-US" altLang="en-US" sz="2400" dirty="0" smtClean="0"/>
              <a:t>Use expression</a:t>
            </a:r>
          </a:p>
          <a:p>
            <a:pPr lvl="1">
              <a:lnSpc>
                <a:spcPct val="90000"/>
              </a:lnSpc>
            </a:pPr>
            <a:r>
              <a:rPr lang="en-US" altLang="en-US" sz="2400" dirty="0" smtClean="0"/>
              <a:t>Rhythm</a:t>
            </a:r>
          </a:p>
          <a:p>
            <a:pPr lvl="1">
              <a:lnSpc>
                <a:spcPct val="90000"/>
              </a:lnSpc>
            </a:pPr>
            <a:r>
              <a:rPr lang="en-US" altLang="en-US" sz="2400" dirty="0" smtClean="0"/>
              <a:t>Intonation</a:t>
            </a:r>
          </a:p>
          <a:p>
            <a:pPr lvl="1">
              <a:lnSpc>
                <a:spcPct val="90000"/>
              </a:lnSpc>
            </a:pPr>
            <a:r>
              <a:rPr lang="en-US" altLang="en-US" sz="2400" dirty="0" smtClean="0"/>
              <a:t>Phrasing</a:t>
            </a:r>
          </a:p>
          <a:p>
            <a:pPr lvl="1">
              <a:lnSpc>
                <a:spcPct val="90000"/>
              </a:lnSpc>
              <a:buFontTx/>
              <a:buNone/>
            </a:pPr>
            <a:endParaRPr lang="en-US" altLang="en-US" sz="2400" dirty="0" smtClean="0"/>
          </a:p>
        </p:txBody>
      </p:sp>
    </p:spTree>
    <p:extLst>
      <p:ext uri="{BB962C8B-B14F-4D97-AF65-F5344CB8AC3E}">
        <p14:creationId xmlns:p14="http://schemas.microsoft.com/office/powerpoint/2010/main" val="1083203791"/>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1226127" y="339436"/>
            <a:ext cx="8534400" cy="758952"/>
          </a:xfrm>
        </p:spPr>
        <p:txBody>
          <a:bodyPr>
            <a:normAutofit fontScale="90000"/>
          </a:bodyPr>
          <a:lstStyle/>
          <a:p>
            <a:pPr eaLnBrk="1" hangingPunct="1"/>
            <a:r>
              <a:rPr lang="en-US" sz="4400" dirty="0" smtClean="0"/>
              <a:t>The Learning Ladder</a:t>
            </a:r>
            <a:r>
              <a:rPr lang="en-US" sz="4000" dirty="0" smtClean="0"/>
              <a:t/>
            </a:r>
            <a:br>
              <a:rPr lang="en-US" sz="4000" dirty="0" smtClean="0"/>
            </a:br>
            <a:r>
              <a:rPr lang="en-US" sz="2700" dirty="0" smtClean="0"/>
              <a:t>Elisabeth </a:t>
            </a:r>
            <a:r>
              <a:rPr lang="en-US" sz="2700" dirty="0" err="1" smtClean="0"/>
              <a:t>Wiig</a:t>
            </a:r>
            <a:r>
              <a:rPr lang="en-US" sz="2700" dirty="0" smtClean="0"/>
              <a:t> and Carolyn Wilson</a:t>
            </a:r>
          </a:p>
        </p:txBody>
      </p:sp>
      <p:sp>
        <p:nvSpPr>
          <p:cNvPr id="288771" name="Rectangle 3"/>
          <p:cNvSpPr>
            <a:spLocks noGrp="1" noChangeArrowheads="1"/>
          </p:cNvSpPr>
          <p:nvPr>
            <p:ph idx="1"/>
          </p:nvPr>
        </p:nvSpPr>
        <p:spPr>
          <a:xfrm>
            <a:off x="1379913" y="1504603"/>
            <a:ext cx="7154487" cy="5245332"/>
          </a:xfrm>
        </p:spPr>
        <p:txBody>
          <a:bodyPr>
            <a:normAutofit/>
          </a:bodyPr>
          <a:lstStyle/>
          <a:p>
            <a:pPr eaLnBrk="1" hangingPunct="1"/>
            <a:endParaRPr lang="en-US" sz="2800" dirty="0" smtClean="0"/>
          </a:p>
          <a:p>
            <a:pPr eaLnBrk="1" hangingPunct="1"/>
            <a:r>
              <a:rPr lang="en-US" b="1" dirty="0" smtClean="0"/>
              <a:t>Title</a:t>
            </a:r>
            <a:r>
              <a:rPr lang="en-US" dirty="0" smtClean="0"/>
              <a:t>: What does it tell me?</a:t>
            </a:r>
          </a:p>
          <a:p>
            <a:pPr eaLnBrk="1" hangingPunct="1"/>
            <a:r>
              <a:rPr lang="en-US" b="1" dirty="0" smtClean="0"/>
              <a:t>Theme</a:t>
            </a:r>
            <a:r>
              <a:rPr lang="en-US" dirty="0" smtClean="0"/>
              <a:t>: What do I already know about this?</a:t>
            </a:r>
          </a:p>
          <a:p>
            <a:pPr eaLnBrk="1" hangingPunct="1"/>
            <a:r>
              <a:rPr lang="en-US" b="1" dirty="0" smtClean="0"/>
              <a:t>Key Words</a:t>
            </a:r>
            <a:r>
              <a:rPr lang="en-US" dirty="0" smtClean="0"/>
              <a:t>: What are the main ideas?</a:t>
            </a:r>
          </a:p>
          <a:p>
            <a:pPr eaLnBrk="1" hangingPunct="1"/>
            <a:r>
              <a:rPr lang="en-US" b="1" dirty="0" smtClean="0"/>
              <a:t>Definitions</a:t>
            </a:r>
            <a:r>
              <a:rPr lang="en-US" dirty="0" smtClean="0"/>
              <a:t>: What words do I know/don’t know?</a:t>
            </a:r>
          </a:p>
          <a:p>
            <a:pPr eaLnBrk="1" hangingPunct="1"/>
            <a:r>
              <a:rPr lang="en-US" b="1" dirty="0" smtClean="0"/>
              <a:t>Details</a:t>
            </a:r>
            <a:r>
              <a:rPr lang="en-US" dirty="0" smtClean="0"/>
              <a:t>: What details do I remember?</a:t>
            </a:r>
          </a:p>
          <a:p>
            <a:r>
              <a:rPr lang="en-US" b="1" dirty="0" smtClean="0"/>
              <a:t>Comparisons</a:t>
            </a:r>
            <a:r>
              <a:rPr lang="en-US" dirty="0" smtClean="0"/>
              <a:t>: How are words or ideas are alike or different</a:t>
            </a:r>
            <a:r>
              <a:rPr lang="en-US" dirty="0"/>
              <a:t>? Changes: What changes do I see?</a:t>
            </a:r>
          </a:p>
          <a:p>
            <a:r>
              <a:rPr lang="en-US" b="1" dirty="0"/>
              <a:t>Applications</a:t>
            </a:r>
            <a:r>
              <a:rPr lang="en-US" dirty="0"/>
              <a:t>: How does this apply to me?</a:t>
            </a:r>
          </a:p>
          <a:p>
            <a:r>
              <a:rPr lang="en-US" b="1" dirty="0"/>
              <a:t>Main Ideas</a:t>
            </a:r>
            <a:r>
              <a:rPr lang="en-US" dirty="0"/>
              <a:t>: What are the main ideas and problems?</a:t>
            </a:r>
          </a:p>
          <a:p>
            <a:r>
              <a:rPr lang="en-US" b="1" dirty="0"/>
              <a:t>Predictions</a:t>
            </a:r>
            <a:r>
              <a:rPr lang="en-US" dirty="0"/>
              <a:t>:  What can I predict, create, or imagine?</a:t>
            </a:r>
          </a:p>
          <a:p>
            <a:pPr eaLnBrk="1" hangingPunct="1"/>
            <a:endParaRPr lang="en-US" sz="2500" dirty="0" smtClean="0"/>
          </a:p>
        </p:txBody>
      </p:sp>
    </p:spTree>
    <p:extLst>
      <p:ext uri="{BB962C8B-B14F-4D97-AF65-F5344CB8AC3E}">
        <p14:creationId xmlns:p14="http://schemas.microsoft.com/office/powerpoint/2010/main" val="2317512774"/>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4376E738-B8A5-4F11-8C1C-F9C50F219203}"/>
              </a:ext>
            </a:extLst>
          </p:cNvPr>
          <p:cNvSpPr>
            <a:spLocks noGrp="1" noChangeArrowheads="1"/>
          </p:cNvSpPr>
          <p:nvPr>
            <p:ph type="title"/>
          </p:nvPr>
        </p:nvSpPr>
        <p:spPr>
          <a:xfrm>
            <a:off x="1734186" y="311495"/>
            <a:ext cx="6589199" cy="1280890"/>
          </a:xfrm>
        </p:spPr>
        <p:txBody>
          <a:bodyPr>
            <a:normAutofit fontScale="90000"/>
          </a:bodyPr>
          <a:lstStyle/>
          <a:p>
            <a:pPr fontAlgn="auto">
              <a:spcAft>
                <a:spcPts val="0"/>
              </a:spcAft>
              <a:defRPr/>
            </a:pPr>
            <a:r>
              <a:rPr lang="en-US" sz="4400" dirty="0">
                <a:solidFill>
                  <a:schemeClr val="tx2">
                    <a:satMod val="130000"/>
                  </a:schemeClr>
                </a:solidFill>
              </a:rPr>
              <a:t>Story Grammar Marker </a:t>
            </a:r>
            <a:br>
              <a:rPr lang="en-US" sz="4400" dirty="0">
                <a:solidFill>
                  <a:schemeClr val="tx2">
                    <a:satMod val="130000"/>
                  </a:schemeClr>
                </a:solidFill>
              </a:rPr>
            </a:br>
            <a:r>
              <a:rPr lang="en-US" sz="2400" dirty="0">
                <a:solidFill>
                  <a:schemeClr val="tx2">
                    <a:satMod val="130000"/>
                  </a:schemeClr>
                </a:solidFill>
              </a:rPr>
              <a:t>Maryellen Rooney Moreau and Holly </a:t>
            </a:r>
            <a:r>
              <a:rPr lang="en-US" sz="2400" dirty="0" err="1">
                <a:solidFill>
                  <a:schemeClr val="tx2">
                    <a:satMod val="130000"/>
                  </a:schemeClr>
                </a:solidFill>
              </a:rPr>
              <a:t>Fidrych-Puzzo</a:t>
            </a:r>
            <a:endParaRPr lang="en-US" sz="2400" dirty="0">
              <a:solidFill>
                <a:schemeClr val="tx2">
                  <a:satMod val="130000"/>
                </a:schemeClr>
              </a:solidFill>
            </a:endParaRPr>
          </a:p>
        </p:txBody>
      </p:sp>
      <p:sp>
        <p:nvSpPr>
          <p:cNvPr id="181251" name="Rectangle 3">
            <a:extLst>
              <a:ext uri="{FF2B5EF4-FFF2-40B4-BE49-F238E27FC236}">
                <a16:creationId xmlns:a16="http://schemas.microsoft.com/office/drawing/2014/main" id="{FBC5E2E9-5DAC-4C09-AB41-FF235019BEC5}"/>
              </a:ext>
            </a:extLst>
          </p:cNvPr>
          <p:cNvSpPr>
            <a:spLocks noGrp="1" noChangeArrowheads="1"/>
          </p:cNvSpPr>
          <p:nvPr>
            <p:ph idx="1"/>
          </p:nvPr>
        </p:nvSpPr>
        <p:spPr>
          <a:xfrm>
            <a:off x="1917477" y="1875906"/>
            <a:ext cx="6591985" cy="4540738"/>
          </a:xfrm>
        </p:spPr>
        <p:txBody>
          <a:bodyPr/>
          <a:lstStyle/>
          <a:p>
            <a:pPr>
              <a:lnSpc>
                <a:spcPct val="90000"/>
              </a:lnSpc>
            </a:pPr>
            <a:r>
              <a:rPr lang="en-US" altLang="en-US" sz="2800" dirty="0" smtClean="0"/>
              <a:t>Generate or Re-tell a </a:t>
            </a:r>
            <a:r>
              <a:rPr lang="en-US" altLang="en-US" sz="2800" dirty="0"/>
              <a:t>S</a:t>
            </a:r>
            <a:r>
              <a:rPr lang="en-US" altLang="en-US" sz="2800" dirty="0" smtClean="0"/>
              <a:t>tory </a:t>
            </a:r>
            <a:r>
              <a:rPr lang="en-US" altLang="en-US" sz="2800" dirty="0"/>
              <a:t>including:</a:t>
            </a:r>
          </a:p>
          <a:p>
            <a:pPr lvl="1">
              <a:lnSpc>
                <a:spcPct val="90000"/>
              </a:lnSpc>
            </a:pPr>
            <a:r>
              <a:rPr lang="en-US" altLang="en-US" sz="2400" dirty="0"/>
              <a:t>Character</a:t>
            </a:r>
          </a:p>
          <a:p>
            <a:pPr lvl="1">
              <a:lnSpc>
                <a:spcPct val="90000"/>
              </a:lnSpc>
            </a:pPr>
            <a:r>
              <a:rPr lang="en-US" altLang="en-US" sz="2400" dirty="0"/>
              <a:t>Setting</a:t>
            </a:r>
          </a:p>
          <a:p>
            <a:pPr lvl="1">
              <a:lnSpc>
                <a:spcPct val="90000"/>
              </a:lnSpc>
            </a:pPr>
            <a:r>
              <a:rPr lang="en-US" altLang="en-US" sz="2400" dirty="0"/>
              <a:t>Initiating Event/Problem</a:t>
            </a:r>
          </a:p>
          <a:p>
            <a:pPr lvl="1">
              <a:lnSpc>
                <a:spcPct val="90000"/>
              </a:lnSpc>
            </a:pPr>
            <a:r>
              <a:rPr lang="en-US" altLang="en-US" sz="2400" dirty="0"/>
              <a:t>Internal Response</a:t>
            </a:r>
          </a:p>
          <a:p>
            <a:pPr lvl="1">
              <a:lnSpc>
                <a:spcPct val="90000"/>
              </a:lnSpc>
            </a:pPr>
            <a:r>
              <a:rPr lang="en-US" altLang="en-US" sz="2400" dirty="0"/>
              <a:t>Plan</a:t>
            </a:r>
          </a:p>
          <a:p>
            <a:pPr lvl="1">
              <a:lnSpc>
                <a:spcPct val="90000"/>
              </a:lnSpc>
            </a:pPr>
            <a:r>
              <a:rPr lang="en-US" altLang="en-US" sz="2400" dirty="0"/>
              <a:t>Attempts to Solve Problem</a:t>
            </a:r>
          </a:p>
          <a:p>
            <a:pPr lvl="1">
              <a:lnSpc>
                <a:spcPct val="90000"/>
              </a:lnSpc>
            </a:pPr>
            <a:r>
              <a:rPr lang="en-US" altLang="en-US" sz="2400" dirty="0"/>
              <a:t>Direct Consequence/ Lesson Learned</a:t>
            </a:r>
          </a:p>
          <a:p>
            <a:pPr lvl="1">
              <a:lnSpc>
                <a:spcPct val="90000"/>
              </a:lnSpc>
            </a:pPr>
            <a:r>
              <a:rPr lang="en-US" altLang="en-US" sz="2400" dirty="0"/>
              <a:t>Resolution</a:t>
            </a:r>
          </a:p>
          <a:p>
            <a:pPr lvl="1">
              <a:lnSpc>
                <a:spcPct val="90000"/>
              </a:lnSpc>
            </a:pPr>
            <a:endParaRPr lang="en-US" altLang="en-US" dirty="0"/>
          </a:p>
        </p:txBody>
      </p:sp>
    </p:spTree>
    <p:extLst>
      <p:ext uri="{BB962C8B-B14F-4D97-AF65-F5344CB8AC3E}">
        <p14:creationId xmlns:p14="http://schemas.microsoft.com/office/powerpoint/2010/main" val="3772055429"/>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229" y="624110"/>
            <a:ext cx="7506393" cy="1280890"/>
          </a:xfrm>
        </p:spPr>
        <p:txBody>
          <a:bodyPr>
            <a:noAutofit/>
          </a:bodyPr>
          <a:lstStyle/>
          <a:p>
            <a:r>
              <a:rPr lang="en-US" sz="4000" dirty="0" smtClean="0"/>
              <a:t>Use of Grade-Level Standards</a:t>
            </a:r>
            <a:endParaRPr lang="en-US" sz="4000" dirty="0"/>
          </a:p>
        </p:txBody>
      </p:sp>
      <p:sp>
        <p:nvSpPr>
          <p:cNvPr id="3" name="Text Placeholder 2"/>
          <p:cNvSpPr>
            <a:spLocks noGrp="1"/>
          </p:cNvSpPr>
          <p:nvPr>
            <p:ph type="body" idx="1"/>
          </p:nvPr>
        </p:nvSpPr>
        <p:spPr>
          <a:xfrm>
            <a:off x="-2813724" y="3066211"/>
            <a:ext cx="2874596" cy="576262"/>
          </a:xfrm>
        </p:spPr>
        <p:txBody>
          <a:bodyPr/>
          <a:lstStyle/>
          <a:p>
            <a:endParaRPr lang="en-US"/>
          </a:p>
        </p:txBody>
      </p:sp>
      <p:sp>
        <p:nvSpPr>
          <p:cNvPr id="4" name="Content Placeholder 3"/>
          <p:cNvSpPr>
            <a:spLocks noGrp="1"/>
          </p:cNvSpPr>
          <p:nvPr>
            <p:ph sz="half" idx="2"/>
          </p:nvPr>
        </p:nvSpPr>
        <p:spPr>
          <a:xfrm>
            <a:off x="1098108" y="1914698"/>
            <a:ext cx="3618800" cy="4912821"/>
          </a:xfrm>
        </p:spPr>
        <p:txBody>
          <a:bodyPr>
            <a:normAutofit/>
          </a:bodyPr>
          <a:lstStyle/>
          <a:p>
            <a:r>
              <a:rPr lang="en-US" sz="2000" dirty="0" smtClean="0"/>
              <a:t>Differ by state, territory, country</a:t>
            </a:r>
          </a:p>
          <a:p>
            <a:r>
              <a:rPr lang="en-US" sz="2000" dirty="0" smtClean="0"/>
              <a:t>Generally can access online</a:t>
            </a:r>
          </a:p>
          <a:p>
            <a:r>
              <a:rPr lang="en-US" sz="2000" dirty="0" smtClean="0"/>
              <a:t>Encourage parents to download standards</a:t>
            </a:r>
          </a:p>
          <a:p>
            <a:r>
              <a:rPr lang="en-US" sz="2000" dirty="0" smtClean="0"/>
              <a:t>Encourage parents to ask questions of teachers</a:t>
            </a:r>
          </a:p>
          <a:p>
            <a:endParaRPr lang="en-US" dirty="0" smtClean="0"/>
          </a:p>
          <a:p>
            <a:pPr marL="0" indent="0">
              <a:buNone/>
            </a:pPr>
            <a:endParaRPr lang="en-US" dirty="0"/>
          </a:p>
        </p:txBody>
      </p:sp>
      <p:sp>
        <p:nvSpPr>
          <p:cNvPr id="5" name="Text Placeholder 4"/>
          <p:cNvSpPr>
            <a:spLocks noGrp="1"/>
          </p:cNvSpPr>
          <p:nvPr>
            <p:ph type="body" sz="quarter" idx="3"/>
          </p:nvPr>
        </p:nvSpPr>
        <p:spPr>
          <a:xfrm>
            <a:off x="-3180275" y="2223398"/>
            <a:ext cx="2873239" cy="576262"/>
          </a:xfrm>
        </p:spPr>
        <p:txBody>
          <a:bodyPr/>
          <a:lstStyle/>
          <a:p>
            <a:endParaRPr lang="en-US" dirty="0"/>
          </a:p>
        </p:txBody>
      </p:sp>
      <p:sp>
        <p:nvSpPr>
          <p:cNvPr id="6" name="Content Placeholder 5"/>
          <p:cNvSpPr>
            <a:spLocks noGrp="1"/>
          </p:cNvSpPr>
          <p:nvPr>
            <p:ph sz="quarter" idx="4"/>
          </p:nvPr>
        </p:nvSpPr>
        <p:spPr>
          <a:xfrm>
            <a:off x="5274425" y="1905001"/>
            <a:ext cx="3195680" cy="4912820"/>
          </a:xfrm>
        </p:spPr>
        <p:txBody>
          <a:bodyPr>
            <a:normAutofit/>
          </a:bodyPr>
          <a:lstStyle/>
          <a:p>
            <a:r>
              <a:rPr lang="en-US" sz="2000" dirty="0" smtClean="0"/>
              <a:t>Important </a:t>
            </a:r>
            <a:r>
              <a:rPr lang="en-US" sz="2000" dirty="0"/>
              <a:t>to go back</a:t>
            </a:r>
          </a:p>
          <a:p>
            <a:r>
              <a:rPr lang="en-US" sz="2000" dirty="0"/>
              <a:t>Assess” knowledge and skills that the child may have missed learning</a:t>
            </a:r>
          </a:p>
          <a:p>
            <a:r>
              <a:rPr lang="en-US" sz="2000" dirty="0" smtClean="0"/>
              <a:t>Take a deeper look</a:t>
            </a:r>
          </a:p>
          <a:p>
            <a:r>
              <a:rPr lang="en-US" sz="2000" dirty="0" smtClean="0"/>
              <a:t>Return again and again</a:t>
            </a:r>
          </a:p>
          <a:p>
            <a:endParaRPr lang="en-US" sz="2000" dirty="0"/>
          </a:p>
        </p:txBody>
      </p:sp>
    </p:spTree>
    <p:extLst>
      <p:ext uri="{BB962C8B-B14F-4D97-AF65-F5344CB8AC3E}">
        <p14:creationId xmlns:p14="http://schemas.microsoft.com/office/powerpoint/2010/main" val="17893933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1763967" y="90710"/>
            <a:ext cx="6589200" cy="1280890"/>
          </a:xfrm>
        </p:spPr>
        <p:txBody>
          <a:bodyPr>
            <a:normAutofit/>
          </a:bodyPr>
          <a:lstStyle/>
          <a:p>
            <a:pPr eaLnBrk="1" hangingPunct="1"/>
            <a:r>
              <a:rPr lang="en-US" sz="4000" dirty="0"/>
              <a:t>What You Have Learned</a:t>
            </a:r>
          </a:p>
        </p:txBody>
      </p:sp>
      <p:sp>
        <p:nvSpPr>
          <p:cNvPr id="187395" name="Content Placeholder 2"/>
          <p:cNvSpPr>
            <a:spLocks noGrp="1"/>
          </p:cNvSpPr>
          <p:nvPr>
            <p:ph sz="half" idx="1"/>
          </p:nvPr>
        </p:nvSpPr>
        <p:spPr>
          <a:xfrm>
            <a:off x="844204" y="563336"/>
            <a:ext cx="4038600" cy="6386103"/>
          </a:xfrm>
        </p:spPr>
        <p:txBody>
          <a:bodyPr>
            <a:normAutofit fontScale="92500" lnSpcReduction="10000"/>
          </a:bodyPr>
          <a:lstStyle/>
          <a:p>
            <a:pPr marL="0" indent="0" eaLnBrk="1" hangingPunct="1">
              <a:buNone/>
            </a:pPr>
            <a:endParaRPr lang="en-US" dirty="0"/>
          </a:p>
          <a:p>
            <a:r>
              <a:rPr lang="en-US" sz="2200" dirty="0" smtClean="0"/>
              <a:t>Grade Level Reading Campaign</a:t>
            </a:r>
            <a:endParaRPr lang="en-US" sz="2200" dirty="0"/>
          </a:p>
          <a:p>
            <a:pPr eaLnBrk="1" hangingPunct="1"/>
            <a:endParaRPr lang="en-US" sz="2200" dirty="0" smtClean="0"/>
          </a:p>
          <a:p>
            <a:pPr eaLnBrk="1" hangingPunct="1"/>
            <a:r>
              <a:rPr lang="en-US" sz="2200" dirty="0" smtClean="0"/>
              <a:t>Reading </a:t>
            </a:r>
            <a:r>
              <a:rPr lang="en-US" sz="2200" dirty="0"/>
              <a:t>Realities for All Children: Facts are Facts</a:t>
            </a:r>
          </a:p>
          <a:p>
            <a:pPr eaLnBrk="1" hangingPunct="1"/>
            <a:endParaRPr lang="en-US" sz="2200" dirty="0"/>
          </a:p>
          <a:p>
            <a:pPr eaLnBrk="1" hangingPunct="1"/>
            <a:r>
              <a:rPr lang="en-US" sz="2200" dirty="0"/>
              <a:t>“Literacy for Littles” with Hearing Loss: Things to </a:t>
            </a:r>
            <a:r>
              <a:rPr lang="en-US" sz="2200" dirty="0" smtClean="0"/>
              <a:t>Consider </a:t>
            </a:r>
            <a:endParaRPr lang="en-US" sz="2200" dirty="0"/>
          </a:p>
          <a:p>
            <a:pPr eaLnBrk="1" hangingPunct="1"/>
            <a:endParaRPr lang="en-US" sz="2200" dirty="0"/>
          </a:p>
          <a:p>
            <a:pPr eaLnBrk="1" hangingPunct="1"/>
            <a:r>
              <a:rPr lang="en-US" sz="2200" dirty="0"/>
              <a:t>Literacy Definitions</a:t>
            </a:r>
          </a:p>
          <a:p>
            <a:endParaRPr lang="en-US" sz="2200" dirty="0"/>
          </a:p>
          <a:p>
            <a:r>
              <a:rPr lang="en-US" sz="2200" dirty="0"/>
              <a:t>Literacy </a:t>
            </a:r>
            <a:r>
              <a:rPr lang="en-US" sz="2200" dirty="0" smtClean="0"/>
              <a:t>Development</a:t>
            </a:r>
          </a:p>
          <a:p>
            <a:endParaRPr lang="en-US" sz="2200" dirty="0"/>
          </a:p>
          <a:p>
            <a:r>
              <a:rPr lang="en-US" sz="2200" dirty="0"/>
              <a:t>Effective Reading Strategies for Parents Curriculum</a:t>
            </a:r>
          </a:p>
          <a:p>
            <a:endParaRPr lang="en-US" sz="2200" dirty="0" smtClean="0"/>
          </a:p>
          <a:p>
            <a:endParaRPr lang="en-US" sz="2200" dirty="0"/>
          </a:p>
          <a:p>
            <a:endParaRPr lang="en-US" sz="2200" dirty="0"/>
          </a:p>
          <a:p>
            <a:pPr marL="0" indent="0">
              <a:buNone/>
            </a:pPr>
            <a:endParaRPr lang="en-US" sz="2200" dirty="0"/>
          </a:p>
          <a:p>
            <a:endParaRPr lang="en-US" dirty="0"/>
          </a:p>
          <a:p>
            <a:pPr marL="0" indent="0">
              <a:buNone/>
            </a:pPr>
            <a:endParaRPr lang="en-US" dirty="0"/>
          </a:p>
          <a:p>
            <a:endParaRPr lang="en-US" dirty="0"/>
          </a:p>
          <a:p>
            <a:pPr eaLnBrk="1" hangingPunct="1"/>
            <a:endParaRPr lang="en-US" dirty="0"/>
          </a:p>
        </p:txBody>
      </p:sp>
      <p:sp>
        <p:nvSpPr>
          <p:cNvPr id="2" name="Content Placeholder 1"/>
          <p:cNvSpPr>
            <a:spLocks noGrp="1"/>
          </p:cNvSpPr>
          <p:nvPr>
            <p:ph sz="half" idx="2"/>
          </p:nvPr>
        </p:nvSpPr>
        <p:spPr>
          <a:xfrm>
            <a:off x="4648200" y="889882"/>
            <a:ext cx="4267200" cy="6059557"/>
          </a:xfrm>
        </p:spPr>
        <p:txBody>
          <a:bodyPr>
            <a:normAutofit fontScale="92500" lnSpcReduction="10000"/>
          </a:bodyPr>
          <a:lstStyle/>
          <a:p>
            <a:endParaRPr lang="en-US" sz="2200" dirty="0"/>
          </a:p>
          <a:p>
            <a:r>
              <a:rPr lang="en-US" sz="2200" dirty="0"/>
              <a:t>“Intentional Shared Storybook Reading” </a:t>
            </a:r>
            <a:r>
              <a:rPr lang="en-US" sz="2200" dirty="0" smtClean="0"/>
              <a:t>teaches</a:t>
            </a:r>
          </a:p>
          <a:p>
            <a:pPr lvl="1"/>
            <a:r>
              <a:rPr lang="en-US" sz="1800" dirty="0"/>
              <a:t>Print Knowledge</a:t>
            </a:r>
          </a:p>
          <a:p>
            <a:pPr lvl="1"/>
            <a:r>
              <a:rPr lang="en-US" sz="1800" dirty="0"/>
              <a:t>Word Knowledge</a:t>
            </a:r>
          </a:p>
          <a:p>
            <a:pPr lvl="1"/>
            <a:r>
              <a:rPr lang="en-US" sz="1800" dirty="0"/>
              <a:t>Phonological Knowledge</a:t>
            </a:r>
          </a:p>
          <a:p>
            <a:pPr lvl="1"/>
            <a:r>
              <a:rPr lang="en-US" sz="1800" dirty="0"/>
              <a:t>Alphabetic Knowledge</a:t>
            </a:r>
          </a:p>
          <a:p>
            <a:pPr lvl="1"/>
            <a:r>
              <a:rPr lang="en-US" sz="1800" dirty="0"/>
              <a:t>Narrative Knowledge</a:t>
            </a:r>
          </a:p>
          <a:p>
            <a:pPr lvl="1"/>
            <a:r>
              <a:rPr lang="en-US" sz="1800" dirty="0"/>
              <a:t>World Knowledge</a:t>
            </a:r>
          </a:p>
          <a:p>
            <a:pPr marL="0" indent="0">
              <a:buNone/>
            </a:pPr>
            <a:endParaRPr lang="en-US" sz="2200" dirty="0" smtClean="0"/>
          </a:p>
          <a:p>
            <a:endParaRPr lang="en-US" sz="2200" dirty="0" smtClean="0"/>
          </a:p>
          <a:p>
            <a:r>
              <a:rPr lang="en-US" sz="2200" dirty="0" smtClean="0"/>
              <a:t>Literacy Curriculums</a:t>
            </a:r>
            <a:endParaRPr lang="en-US" sz="2200" dirty="0"/>
          </a:p>
        </p:txBody>
      </p:sp>
    </p:spTree>
    <p:extLst>
      <p:ext uri="{BB962C8B-B14F-4D97-AF65-F5344CB8AC3E}">
        <p14:creationId xmlns:p14="http://schemas.microsoft.com/office/powerpoint/2010/main" val="114927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68060" y="257434"/>
            <a:ext cx="6600451" cy="2262781"/>
          </a:xfrm>
        </p:spPr>
        <p:txBody>
          <a:bodyPr>
            <a:normAutofit/>
          </a:bodyPr>
          <a:lstStyle/>
          <a:p>
            <a:pPr algn="ctr"/>
            <a:r>
              <a:rPr lang="en-US" sz="4000" dirty="0"/>
              <a:t>Reading Realities for All Children:</a:t>
            </a:r>
            <a:br>
              <a:rPr lang="en-US" sz="4000" dirty="0"/>
            </a:br>
            <a:r>
              <a:rPr lang="en-US" sz="4000" dirty="0"/>
              <a:t>Facts are Facts</a:t>
            </a:r>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29" y="2591649"/>
            <a:ext cx="5556511" cy="3479637"/>
          </a:xfrm>
          <a:prstGeom prst="rect">
            <a:avLst/>
          </a:prstGeom>
        </p:spPr>
      </p:pic>
    </p:spTree>
    <p:extLst>
      <p:ext uri="{BB962C8B-B14F-4D97-AF65-F5344CB8AC3E}">
        <p14:creationId xmlns:p14="http://schemas.microsoft.com/office/powerpoint/2010/main" val="40780059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137" y="389968"/>
            <a:ext cx="6589199" cy="1280890"/>
          </a:xfrm>
        </p:spPr>
        <p:txBody>
          <a:bodyPr>
            <a:normAutofit/>
          </a:bodyPr>
          <a:lstStyle/>
          <a:p>
            <a:pPr algn="ctr"/>
            <a:r>
              <a:rPr lang="en-US" sz="4000" dirty="0">
                <a:latin typeface="+mn-lt"/>
              </a:rPr>
              <a:t>One More Time: 3 by 3 </a:t>
            </a:r>
          </a:p>
        </p:txBody>
      </p:sp>
      <p:sp>
        <p:nvSpPr>
          <p:cNvPr id="3" name="Content Placeholder 2"/>
          <p:cNvSpPr>
            <a:spLocks noGrp="1"/>
          </p:cNvSpPr>
          <p:nvPr>
            <p:ph idx="1"/>
          </p:nvPr>
        </p:nvSpPr>
        <p:spPr>
          <a:xfrm>
            <a:off x="1280184" y="1902574"/>
            <a:ext cx="7528560" cy="5153891"/>
          </a:xfrm>
        </p:spPr>
        <p:txBody>
          <a:bodyPr>
            <a:normAutofit/>
          </a:bodyPr>
          <a:lstStyle/>
          <a:p>
            <a:r>
              <a:rPr lang="en-US" sz="2200" dirty="0" smtClean="0"/>
              <a:t>Literacy development is multi-faceted</a:t>
            </a:r>
          </a:p>
          <a:p>
            <a:r>
              <a:rPr lang="en-US" sz="2200" dirty="0" smtClean="0"/>
              <a:t>The process should begin as early as possible</a:t>
            </a:r>
          </a:p>
          <a:p>
            <a:r>
              <a:rPr lang="en-US" sz="2200" dirty="0" smtClean="0"/>
              <a:t>Follow developmental timelines</a:t>
            </a:r>
          </a:p>
          <a:p>
            <a:r>
              <a:rPr lang="en-US" sz="2200" dirty="0" smtClean="0"/>
              <a:t>Assess literacy skills</a:t>
            </a:r>
          </a:p>
          <a:p>
            <a:r>
              <a:rPr lang="en-US" sz="2200" dirty="0" smtClean="0"/>
              <a:t>Develop appropriate goals and benchmarks </a:t>
            </a:r>
          </a:p>
          <a:p>
            <a:r>
              <a:rPr lang="en-US" sz="2200" dirty="0" smtClean="0"/>
              <a:t>Apply explicit instruction on literacy </a:t>
            </a:r>
          </a:p>
          <a:p>
            <a:r>
              <a:rPr lang="en-US" sz="2200" dirty="0" smtClean="0"/>
              <a:t>Celebrate successes!</a:t>
            </a:r>
          </a:p>
          <a:p>
            <a:endParaRPr lang="en-US" sz="2200" dirty="0" smtClean="0"/>
          </a:p>
          <a:p>
            <a:r>
              <a:rPr lang="en-US" sz="2200" b="1" dirty="0" smtClean="0"/>
              <a:t>Complete third grade ready for “reading to learn”</a:t>
            </a:r>
          </a:p>
          <a:p>
            <a:endParaRPr lang="en-US" sz="2200" dirty="0" smtClean="0"/>
          </a:p>
          <a:p>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289" y="621684"/>
            <a:ext cx="1485900" cy="1478756"/>
          </a:xfrm>
          <a:prstGeom prst="rect">
            <a:avLst/>
          </a:prstGeom>
        </p:spPr>
      </p:pic>
    </p:spTree>
    <p:extLst>
      <p:ext uri="{BB962C8B-B14F-4D97-AF65-F5344CB8AC3E}">
        <p14:creationId xmlns:p14="http://schemas.microsoft.com/office/powerpoint/2010/main" val="22365234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1104941" y="162791"/>
            <a:ext cx="6589199" cy="1280890"/>
          </a:xfrm>
        </p:spPr>
        <p:txBody>
          <a:bodyPr>
            <a:normAutofit/>
          </a:bodyPr>
          <a:lstStyle/>
          <a:p>
            <a:pPr algn="ctr" eaLnBrk="1" hangingPunct="1"/>
            <a:r>
              <a:rPr lang="en-US" sz="4000" dirty="0"/>
              <a:t>References</a:t>
            </a:r>
          </a:p>
        </p:txBody>
      </p:sp>
      <p:sp>
        <p:nvSpPr>
          <p:cNvPr id="391171" name="Rectangle 3"/>
          <p:cNvSpPr>
            <a:spLocks noGrp="1" noChangeArrowheads="1"/>
          </p:cNvSpPr>
          <p:nvPr>
            <p:ph idx="1"/>
          </p:nvPr>
        </p:nvSpPr>
        <p:spPr>
          <a:xfrm>
            <a:off x="1252153" y="1664044"/>
            <a:ext cx="7298724" cy="5502876"/>
          </a:xfrm>
        </p:spPr>
        <p:txBody>
          <a:bodyPr>
            <a:normAutofit/>
          </a:bodyPr>
          <a:lstStyle/>
          <a:p>
            <a:pPr eaLnBrk="1" hangingPunct="1"/>
            <a:r>
              <a:rPr lang="en-US" sz="2400" i="1" dirty="0" err="1"/>
              <a:t>Scaffoldlng</a:t>
            </a:r>
            <a:r>
              <a:rPr lang="en-US" sz="2400" i="1" dirty="0"/>
              <a:t> with Storybooks: A Guide for Enhancing Young Children’s Language and Literacy Achievement</a:t>
            </a:r>
            <a:r>
              <a:rPr lang="en-US" sz="2400" dirty="0"/>
              <a:t>, Laura M. Justice and </a:t>
            </a:r>
            <a:r>
              <a:rPr lang="en-US" sz="2400" dirty="0" err="1"/>
              <a:t>Khara</a:t>
            </a:r>
            <a:r>
              <a:rPr lang="en-US" sz="2400" dirty="0"/>
              <a:t> L. Pence, 2005</a:t>
            </a:r>
          </a:p>
          <a:p>
            <a:pPr eaLnBrk="1" hangingPunct="1"/>
            <a:endParaRPr lang="en-US" sz="2400" dirty="0"/>
          </a:p>
          <a:p>
            <a:pPr eaLnBrk="1" hangingPunct="1"/>
            <a:r>
              <a:rPr lang="en-US" sz="2400" i="1" dirty="0"/>
              <a:t>Shared Storybook Reading: Building Young Children’s Language and Emergent Literacy Skills</a:t>
            </a:r>
            <a:r>
              <a:rPr lang="en-US" sz="2400" dirty="0"/>
              <a:t>, Helen K. Ezell and Laura M. Justice, </a:t>
            </a:r>
            <a:r>
              <a:rPr lang="en-US" sz="2400" dirty="0" smtClean="0"/>
              <a:t>2005</a:t>
            </a:r>
          </a:p>
          <a:p>
            <a:pPr eaLnBrk="1" hangingPunct="1"/>
            <a:endParaRPr lang="en-US" sz="2400" dirty="0" smtClean="0"/>
          </a:p>
          <a:p>
            <a:pPr eaLnBrk="1" hangingPunct="1"/>
            <a:r>
              <a:rPr lang="en-US" sz="2400" dirty="0" smtClean="0"/>
              <a:t>Ellen Estes. M.S. Curriculum and Instruction Specialist at Atlanta Speech School, 2006</a:t>
            </a:r>
            <a:endParaRPr lang="en-US" sz="2400" dirty="0"/>
          </a:p>
        </p:txBody>
      </p:sp>
    </p:spTree>
    <p:extLst>
      <p:ext uri="{BB962C8B-B14F-4D97-AF65-F5344CB8AC3E}">
        <p14:creationId xmlns:p14="http://schemas.microsoft.com/office/powerpoint/2010/main" val="3292763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306" y="366415"/>
            <a:ext cx="6589199" cy="1280890"/>
          </a:xfrm>
        </p:spPr>
        <p:txBody>
          <a:bodyPr>
            <a:normAutofit/>
          </a:bodyPr>
          <a:lstStyle/>
          <a:p>
            <a:pPr algn="ctr"/>
            <a:r>
              <a:rPr lang="en-US" sz="4000" dirty="0" smtClean="0"/>
              <a:t>References</a:t>
            </a:r>
            <a:endParaRPr lang="en-US" sz="4000" dirty="0"/>
          </a:p>
        </p:txBody>
      </p:sp>
      <p:sp>
        <p:nvSpPr>
          <p:cNvPr id="3" name="Content Placeholder 2"/>
          <p:cNvSpPr>
            <a:spLocks noGrp="1"/>
          </p:cNvSpPr>
          <p:nvPr>
            <p:ph idx="1"/>
          </p:nvPr>
        </p:nvSpPr>
        <p:spPr/>
        <p:txBody>
          <a:bodyPr>
            <a:normAutofit/>
          </a:bodyPr>
          <a:lstStyle/>
          <a:p>
            <a:r>
              <a:rPr lang="en-US" sz="2400" i="1" dirty="0" smtClean="0"/>
              <a:t>The Campaign for Grade-Level Reading:</a:t>
            </a:r>
          </a:p>
          <a:p>
            <a:pPr marL="0" indent="0">
              <a:buNone/>
            </a:pPr>
            <a:r>
              <a:rPr lang="en-US" sz="2400" dirty="0" smtClean="0"/>
              <a:t>    http</a:t>
            </a:r>
            <a:r>
              <a:rPr lang="en-US" sz="2400" dirty="0"/>
              <a:t>://gradelevelreading.net/</a:t>
            </a:r>
          </a:p>
        </p:txBody>
      </p:sp>
    </p:spTree>
    <p:extLst>
      <p:ext uri="{BB962C8B-B14F-4D97-AF65-F5344CB8AC3E}">
        <p14:creationId xmlns:p14="http://schemas.microsoft.com/office/powerpoint/2010/main" val="156702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510746" y="61912"/>
            <a:ext cx="8338773" cy="1462088"/>
          </a:xfrm>
        </p:spPr>
        <p:txBody>
          <a:bodyPr>
            <a:normAutofit/>
          </a:bodyPr>
          <a:lstStyle/>
          <a:p>
            <a:pPr eaLnBrk="1" hangingPunct="1"/>
            <a:r>
              <a:rPr lang="en-US" sz="4000" dirty="0"/>
              <a:t>Reading Realities for All Children</a:t>
            </a:r>
          </a:p>
        </p:txBody>
      </p:sp>
      <p:sp>
        <p:nvSpPr>
          <p:cNvPr id="216067" name="Rectangle 3"/>
          <p:cNvSpPr>
            <a:spLocks noGrp="1" noChangeArrowheads="1"/>
          </p:cNvSpPr>
          <p:nvPr>
            <p:ph idx="1"/>
          </p:nvPr>
        </p:nvSpPr>
        <p:spPr>
          <a:xfrm>
            <a:off x="1143000" y="1293341"/>
            <a:ext cx="7620000" cy="5412259"/>
          </a:xfrm>
        </p:spPr>
        <p:txBody>
          <a:bodyPr>
            <a:normAutofit lnSpcReduction="10000"/>
          </a:bodyPr>
          <a:lstStyle/>
          <a:p>
            <a:pPr eaLnBrk="1" hangingPunct="1"/>
            <a:r>
              <a:rPr lang="en-US" sz="2400" dirty="0"/>
              <a:t>A child who has been read to from a young age:</a:t>
            </a:r>
          </a:p>
          <a:p>
            <a:pPr lvl="1" eaLnBrk="1" hangingPunct="1">
              <a:buFontTx/>
              <a:buNone/>
            </a:pPr>
            <a:r>
              <a:rPr lang="en-US" sz="2400" b="1" dirty="0"/>
              <a:t>Is better prepared to learn to read</a:t>
            </a:r>
          </a:p>
          <a:p>
            <a:pPr lvl="1" eaLnBrk="1" hangingPunct="1">
              <a:buFontTx/>
              <a:buNone/>
            </a:pPr>
            <a:r>
              <a:rPr lang="en-US" sz="2000" dirty="0"/>
              <a:t>      (</a:t>
            </a:r>
            <a:r>
              <a:rPr lang="en-US" sz="2000" i="1" dirty="0"/>
              <a:t>National Reading Panel, 2000)</a:t>
            </a:r>
          </a:p>
          <a:p>
            <a:pPr lvl="1" eaLnBrk="1" hangingPunct="1">
              <a:buFontTx/>
              <a:buNone/>
            </a:pPr>
            <a:r>
              <a:rPr lang="en-US" sz="2400" b="1" dirty="0"/>
              <a:t>Has heard more than 30 million words by age</a:t>
            </a:r>
          </a:p>
          <a:p>
            <a:pPr lvl="1" eaLnBrk="1" hangingPunct="1">
              <a:buFontTx/>
              <a:buNone/>
            </a:pPr>
            <a:r>
              <a:rPr lang="en-US" sz="2400" b="1" dirty="0"/>
              <a:t>   3 and has a vocabulary of 20,000 words by age 6</a:t>
            </a:r>
          </a:p>
          <a:p>
            <a:pPr lvl="1" eaLnBrk="1" hangingPunct="1">
              <a:buFontTx/>
              <a:buNone/>
            </a:pPr>
            <a:r>
              <a:rPr lang="en-US" dirty="0"/>
              <a:t>	</a:t>
            </a:r>
            <a:r>
              <a:rPr lang="en-US" sz="2000" i="1" dirty="0"/>
              <a:t>Hart and </a:t>
            </a:r>
            <a:r>
              <a:rPr lang="en-US" sz="2000" i="1" dirty="0" err="1"/>
              <a:t>Risley</a:t>
            </a:r>
            <a:r>
              <a:rPr lang="en-US" sz="2000" i="1" dirty="0"/>
              <a:t>, 1995, </a:t>
            </a:r>
            <a:r>
              <a:rPr lang="en-US" sz="2000" i="1" u="sng" dirty="0"/>
              <a:t>Meaningful Differences in the Everyday Experiences of Young Children</a:t>
            </a:r>
          </a:p>
          <a:p>
            <a:pPr lvl="1" eaLnBrk="1" hangingPunct="1">
              <a:buFontTx/>
              <a:buNone/>
            </a:pPr>
            <a:r>
              <a:rPr lang="en-US" sz="2400" b="1" dirty="0"/>
              <a:t>Scores highest on reading, math, and general knowledge tests</a:t>
            </a:r>
          </a:p>
          <a:p>
            <a:pPr lvl="1" eaLnBrk="1" hangingPunct="1">
              <a:buFontTx/>
              <a:buNone/>
            </a:pPr>
            <a:r>
              <a:rPr lang="en-US" dirty="0"/>
              <a:t>	</a:t>
            </a:r>
            <a:r>
              <a:rPr lang="en-US" sz="2000" i="1" dirty="0"/>
              <a:t>Christian, Morrison, and Bryant, 1998 </a:t>
            </a:r>
            <a:r>
              <a:rPr lang="en-US" sz="2000" i="1" u="sng" dirty="0"/>
              <a:t>Predicting Kindergarten Academic Skills</a:t>
            </a:r>
          </a:p>
          <a:p>
            <a:pPr lvl="1" eaLnBrk="1" hangingPunct="1">
              <a:buFontTx/>
              <a:buNone/>
            </a:pPr>
            <a:endParaRPr lang="en-US" i="1" u="sng" dirty="0"/>
          </a:p>
          <a:p>
            <a:pPr lvl="1" eaLnBrk="1" hangingPunct="1">
              <a:buFontTx/>
              <a:buNone/>
            </a:pPr>
            <a:endParaRPr lang="en-US" dirty="0"/>
          </a:p>
        </p:txBody>
      </p:sp>
    </p:spTree>
    <p:extLst>
      <p:ext uri="{BB962C8B-B14F-4D97-AF65-F5344CB8AC3E}">
        <p14:creationId xmlns:p14="http://schemas.microsoft.com/office/powerpoint/2010/main" val="24190559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6F60-7514-4608-AA7C-D0CE3C2306A5}"/>
              </a:ext>
            </a:extLst>
          </p:cNvPr>
          <p:cNvSpPr>
            <a:spLocks noGrp="1"/>
          </p:cNvSpPr>
          <p:nvPr>
            <p:ph type="title"/>
          </p:nvPr>
        </p:nvSpPr>
        <p:spPr>
          <a:xfrm>
            <a:off x="937848" y="178633"/>
            <a:ext cx="8139650" cy="1280890"/>
          </a:xfrm>
        </p:spPr>
        <p:txBody>
          <a:bodyPr>
            <a:noAutofit/>
          </a:bodyPr>
          <a:lstStyle/>
          <a:p>
            <a:r>
              <a:rPr lang="en-US" sz="4000" dirty="0"/>
              <a:t>Reading Realities for All Children</a:t>
            </a:r>
          </a:p>
        </p:txBody>
      </p:sp>
      <p:sp>
        <p:nvSpPr>
          <p:cNvPr id="3" name="Content Placeholder 2">
            <a:extLst>
              <a:ext uri="{FF2B5EF4-FFF2-40B4-BE49-F238E27FC236}">
                <a16:creationId xmlns:a16="http://schemas.microsoft.com/office/drawing/2014/main" id="{0CC10FB0-805D-4956-804C-C32C6B6218B1}"/>
              </a:ext>
            </a:extLst>
          </p:cNvPr>
          <p:cNvSpPr>
            <a:spLocks noGrp="1"/>
          </p:cNvSpPr>
          <p:nvPr>
            <p:ph idx="1"/>
          </p:nvPr>
        </p:nvSpPr>
        <p:spPr>
          <a:xfrm>
            <a:off x="937848" y="1148862"/>
            <a:ext cx="7815383" cy="5822462"/>
          </a:xfrm>
        </p:spPr>
        <p:txBody>
          <a:bodyPr>
            <a:normAutofit/>
          </a:bodyPr>
          <a:lstStyle/>
          <a:p>
            <a:r>
              <a:rPr lang="en-US" sz="2400" dirty="0"/>
              <a:t>The Matthew Effect (</a:t>
            </a:r>
            <a:r>
              <a:rPr lang="en-US" sz="2400" dirty="0" err="1"/>
              <a:t>Stanovich</a:t>
            </a:r>
            <a:r>
              <a:rPr lang="en-US" sz="2400" dirty="0"/>
              <a:t>, 1986)</a:t>
            </a:r>
          </a:p>
          <a:p>
            <a:pPr lvl="1"/>
            <a:endParaRPr lang="en-US" sz="2000" dirty="0" smtClean="0"/>
          </a:p>
          <a:p>
            <a:pPr lvl="1"/>
            <a:r>
              <a:rPr lang="en-US" sz="2200" dirty="0" smtClean="0"/>
              <a:t>In </a:t>
            </a:r>
            <a:r>
              <a:rPr lang="en-US" sz="2200" dirty="0"/>
              <a:t>reading, the rich get richer, the poor get </a:t>
            </a:r>
            <a:r>
              <a:rPr lang="en-US" sz="2200" dirty="0" smtClean="0"/>
              <a:t>poorer</a:t>
            </a:r>
          </a:p>
          <a:p>
            <a:pPr lvl="1"/>
            <a:r>
              <a:rPr lang="en-US" sz="2200" dirty="0" smtClean="0"/>
              <a:t>Early </a:t>
            </a:r>
            <a:r>
              <a:rPr lang="en-US" sz="2200" dirty="0"/>
              <a:t>success in reading, leads to later success in cognition, learning, and </a:t>
            </a:r>
            <a:r>
              <a:rPr lang="en-US" sz="2200" dirty="0" smtClean="0"/>
              <a:t>vocabulary</a:t>
            </a:r>
          </a:p>
          <a:p>
            <a:pPr lvl="1"/>
            <a:r>
              <a:rPr lang="en-US" sz="2200" dirty="0" smtClean="0"/>
              <a:t>The </a:t>
            </a:r>
            <a:r>
              <a:rPr lang="en-US" sz="2200" dirty="0"/>
              <a:t>gap grows between strong and weak readers</a:t>
            </a:r>
          </a:p>
          <a:p>
            <a:pPr lvl="2"/>
            <a:r>
              <a:rPr lang="en-US" sz="2200" dirty="0"/>
              <a:t>Beginning of first grade: gap of 12.8 words</a:t>
            </a:r>
          </a:p>
          <a:p>
            <a:pPr lvl="2"/>
            <a:r>
              <a:rPr lang="en-US" sz="2200" dirty="0"/>
              <a:t>End of first grade: gap of 49.8 words</a:t>
            </a:r>
          </a:p>
          <a:p>
            <a:pPr lvl="2"/>
            <a:r>
              <a:rPr lang="en-US" sz="2200" dirty="0"/>
              <a:t>End of middle school: </a:t>
            </a:r>
          </a:p>
          <a:p>
            <a:pPr lvl="3"/>
            <a:r>
              <a:rPr lang="en-US" sz="2200" dirty="0"/>
              <a:t>Good readers read 10,000,000 </a:t>
            </a:r>
            <a:r>
              <a:rPr lang="en-US" sz="2200" dirty="0" smtClean="0"/>
              <a:t>words= large vocab</a:t>
            </a:r>
            <a:endParaRPr lang="en-US" sz="2200" dirty="0"/>
          </a:p>
          <a:p>
            <a:pPr lvl="3"/>
            <a:r>
              <a:rPr lang="en-US" sz="2200" dirty="0"/>
              <a:t>Poor readers read 100,000 words </a:t>
            </a:r>
          </a:p>
        </p:txBody>
      </p:sp>
    </p:spTree>
    <p:extLst>
      <p:ext uri="{BB962C8B-B14F-4D97-AF65-F5344CB8AC3E}">
        <p14:creationId xmlns:p14="http://schemas.microsoft.com/office/powerpoint/2010/main" val="422061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53765" y="-1000897"/>
            <a:ext cx="8283144" cy="2133600"/>
          </a:xfrm>
        </p:spPr>
        <p:txBody>
          <a:bodyPr>
            <a:normAutofit/>
          </a:bodyPr>
          <a:lstStyle/>
          <a:p>
            <a:pPr eaLnBrk="1" hangingPunct="1"/>
            <a:r>
              <a:rPr lang="en-US" dirty="0"/>
              <a:t/>
            </a:r>
            <a:br>
              <a:rPr lang="en-US" dirty="0"/>
            </a:br>
            <a:r>
              <a:rPr lang="en-US" dirty="0"/>
              <a:t/>
            </a:r>
            <a:br>
              <a:rPr lang="en-US" dirty="0"/>
            </a:br>
            <a:r>
              <a:rPr lang="en-US" sz="4000" dirty="0"/>
              <a:t>Reading Realities for All Children</a:t>
            </a:r>
          </a:p>
        </p:txBody>
      </p:sp>
      <p:sp>
        <p:nvSpPr>
          <p:cNvPr id="214019" name="Rectangle 3"/>
          <p:cNvSpPr>
            <a:spLocks noGrp="1" noChangeArrowheads="1"/>
          </p:cNvSpPr>
          <p:nvPr>
            <p:ph idx="1"/>
          </p:nvPr>
        </p:nvSpPr>
        <p:spPr>
          <a:xfrm>
            <a:off x="912341" y="1468012"/>
            <a:ext cx="8231659" cy="6739818"/>
          </a:xfrm>
        </p:spPr>
        <p:txBody>
          <a:bodyPr>
            <a:normAutofit/>
          </a:bodyPr>
          <a:lstStyle/>
          <a:p>
            <a:pPr eaLnBrk="1" hangingPunct="1"/>
            <a:r>
              <a:rPr lang="en-US" sz="2200" dirty="0" smtClean="0"/>
              <a:t>24</a:t>
            </a:r>
            <a:r>
              <a:rPr lang="en-US" sz="2200" dirty="0"/>
              <a:t>% of US 4</a:t>
            </a:r>
            <a:r>
              <a:rPr lang="en-US" sz="2200" baseline="30000" dirty="0"/>
              <a:t>th</a:t>
            </a:r>
            <a:r>
              <a:rPr lang="en-US" sz="2200" dirty="0"/>
              <a:t> graders read proficiently; 37% do not have basic reading </a:t>
            </a:r>
            <a:r>
              <a:rPr lang="en-US" sz="2200" dirty="0" smtClean="0"/>
              <a:t>skills</a:t>
            </a:r>
            <a:endParaRPr lang="en-US" sz="2200" dirty="0"/>
          </a:p>
          <a:p>
            <a:endParaRPr lang="en-US" sz="2200" dirty="0" smtClean="0"/>
          </a:p>
          <a:p>
            <a:r>
              <a:rPr lang="en-US" sz="2200" dirty="0" smtClean="0"/>
              <a:t>Good </a:t>
            </a:r>
            <a:r>
              <a:rPr lang="en-US" sz="2200" dirty="0"/>
              <a:t>readers in 5</a:t>
            </a:r>
            <a:r>
              <a:rPr lang="en-US" sz="2200" baseline="30000" dirty="0"/>
              <a:t>th</a:t>
            </a:r>
            <a:r>
              <a:rPr lang="en-US" sz="2200" dirty="0"/>
              <a:t> grade may read 10 times as many words as poor readers over a school year</a:t>
            </a:r>
          </a:p>
          <a:p>
            <a:endParaRPr lang="en-US" sz="2200" dirty="0"/>
          </a:p>
          <a:p>
            <a:r>
              <a:rPr lang="en-US" sz="2200" dirty="0"/>
              <a:t>The average middle-class first grader has been read to more than 1250 hours </a:t>
            </a:r>
            <a:endParaRPr lang="en-US" sz="2200" dirty="0" smtClean="0"/>
          </a:p>
          <a:p>
            <a:r>
              <a:rPr lang="en-US" sz="2200" dirty="0" smtClean="0"/>
              <a:t>For </a:t>
            </a:r>
            <a:r>
              <a:rPr lang="en-US" sz="2200" dirty="0"/>
              <a:t>some children in low-income families, the comparable figure is 25 hours</a:t>
            </a:r>
          </a:p>
          <a:p>
            <a:pPr>
              <a:lnSpc>
                <a:spcPct val="90000"/>
              </a:lnSpc>
              <a:buNone/>
            </a:pPr>
            <a:r>
              <a:rPr lang="en-US" sz="2200" dirty="0"/>
              <a:t>					</a:t>
            </a:r>
            <a:r>
              <a:rPr lang="en-US" sz="2200" i="1" dirty="0" smtClean="0"/>
              <a:t>National Reading Panel, 2006</a:t>
            </a:r>
            <a:endParaRPr lang="en-US" sz="2200" dirty="0"/>
          </a:p>
          <a:p>
            <a:pPr eaLnBrk="1" hangingPunct="1">
              <a:buFontTx/>
              <a:buNone/>
            </a:pPr>
            <a:endParaRPr lang="en-US" sz="2200" dirty="0"/>
          </a:p>
        </p:txBody>
      </p:sp>
    </p:spTree>
    <p:extLst>
      <p:ext uri="{BB962C8B-B14F-4D97-AF65-F5344CB8AC3E}">
        <p14:creationId xmlns:p14="http://schemas.microsoft.com/office/powerpoint/2010/main" val="42418464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84553" y="92664"/>
            <a:ext cx="8370277" cy="1280890"/>
          </a:xfrm>
        </p:spPr>
        <p:txBody>
          <a:bodyPr>
            <a:normAutofit/>
          </a:bodyPr>
          <a:lstStyle/>
          <a:p>
            <a:pPr eaLnBrk="1" hangingPunct="1"/>
            <a:r>
              <a:rPr lang="en-US" sz="4000" dirty="0">
                <a:solidFill>
                  <a:schemeClr val="tx1"/>
                </a:solidFill>
              </a:rPr>
              <a:t>Reading Realities for All Children</a:t>
            </a:r>
          </a:p>
        </p:txBody>
      </p:sp>
      <p:sp>
        <p:nvSpPr>
          <p:cNvPr id="215043" name="Rectangle 3"/>
          <p:cNvSpPr>
            <a:spLocks noGrp="1" noChangeArrowheads="1"/>
          </p:cNvSpPr>
          <p:nvPr>
            <p:ph sz="quarter" idx="1"/>
          </p:nvPr>
        </p:nvSpPr>
        <p:spPr>
          <a:xfrm>
            <a:off x="1149927" y="1313411"/>
            <a:ext cx="7620000" cy="5868785"/>
          </a:xfrm>
        </p:spPr>
        <p:txBody>
          <a:bodyPr>
            <a:normAutofit/>
          </a:bodyPr>
          <a:lstStyle/>
          <a:p>
            <a:pPr eaLnBrk="1" hangingPunct="1">
              <a:lnSpc>
                <a:spcPct val="90000"/>
              </a:lnSpc>
            </a:pPr>
            <a:r>
              <a:rPr lang="en-US" sz="2000" dirty="0"/>
              <a:t>Children from low-income families typically enter school a full year and a half behind their middle-class peers in language ability</a:t>
            </a:r>
          </a:p>
          <a:p>
            <a:pPr eaLnBrk="1" hangingPunct="1">
              <a:lnSpc>
                <a:spcPct val="90000"/>
              </a:lnSpc>
            </a:pPr>
            <a:r>
              <a:rPr lang="en-US" sz="2000" dirty="0"/>
              <a:t>Low-income families children are exposed to 1/3 the verbiage that high SES children are exposed </a:t>
            </a:r>
            <a:endParaRPr lang="en-US" sz="2000" dirty="0" smtClean="0"/>
          </a:p>
          <a:p>
            <a:pPr eaLnBrk="1" hangingPunct="1">
              <a:lnSpc>
                <a:spcPct val="90000"/>
              </a:lnSpc>
            </a:pPr>
            <a:r>
              <a:rPr lang="en-US" sz="2000" dirty="0" smtClean="0"/>
              <a:t> The </a:t>
            </a:r>
            <a:r>
              <a:rPr lang="en-US" sz="2000" dirty="0"/>
              <a:t>average student learns 3,000 words per year in the early school years (8+ words per day)</a:t>
            </a:r>
          </a:p>
          <a:p>
            <a:r>
              <a:rPr lang="en-US" sz="2000" dirty="0"/>
              <a:t>1</a:t>
            </a:r>
            <a:r>
              <a:rPr lang="en-US" sz="2000" baseline="30000" dirty="0"/>
              <a:t>st</a:t>
            </a:r>
            <a:r>
              <a:rPr lang="en-US" sz="2000" dirty="0"/>
              <a:t> and 2</a:t>
            </a:r>
            <a:r>
              <a:rPr lang="en-US" sz="2000" baseline="30000" dirty="0"/>
              <a:t>nd</a:t>
            </a:r>
            <a:r>
              <a:rPr lang="en-US" sz="2000" dirty="0"/>
              <a:t> grade children need to learn 800+words per year or 2 per </a:t>
            </a:r>
            <a:r>
              <a:rPr lang="en-US" sz="2000" dirty="0" smtClean="0"/>
              <a:t>day </a:t>
            </a:r>
            <a:endParaRPr lang="en-US" sz="2000" dirty="0"/>
          </a:p>
          <a:p>
            <a:r>
              <a:rPr lang="en-US" sz="2000" dirty="0" smtClean="0"/>
              <a:t>In </a:t>
            </a:r>
            <a:r>
              <a:rPr lang="en-US" sz="2000" dirty="0"/>
              <a:t>1999, only 53 percent of children aged 3-5 were read to daily by a family member</a:t>
            </a:r>
          </a:p>
          <a:p>
            <a:pPr lvl="1"/>
            <a:r>
              <a:rPr lang="en-US" sz="2000" dirty="0"/>
              <a:t>Reading 1min/day: exposed to 8000 </a:t>
            </a:r>
            <a:r>
              <a:rPr lang="en-US" sz="2000" dirty="0" err="1"/>
              <a:t>wds</a:t>
            </a:r>
            <a:r>
              <a:rPr lang="en-US" sz="2000" dirty="0"/>
              <a:t>/</a:t>
            </a:r>
            <a:r>
              <a:rPr lang="en-US" sz="2000" dirty="0" err="1"/>
              <a:t>yr</a:t>
            </a:r>
            <a:r>
              <a:rPr lang="en-US" sz="2000" dirty="0"/>
              <a:t> </a:t>
            </a:r>
          </a:p>
          <a:p>
            <a:pPr lvl="1"/>
            <a:r>
              <a:rPr lang="en-US" sz="2000" dirty="0"/>
              <a:t>Reading 5min/day: exposed to 282,000 </a:t>
            </a:r>
            <a:r>
              <a:rPr lang="en-US" sz="2000" dirty="0" err="1"/>
              <a:t>wds</a:t>
            </a:r>
            <a:r>
              <a:rPr lang="en-US" sz="2000" dirty="0"/>
              <a:t>/</a:t>
            </a:r>
            <a:r>
              <a:rPr lang="en-US" sz="2000" dirty="0" err="1"/>
              <a:t>yr</a:t>
            </a:r>
            <a:endParaRPr lang="en-US" sz="2000" dirty="0"/>
          </a:p>
          <a:p>
            <a:pPr lvl="1"/>
            <a:r>
              <a:rPr lang="en-US" sz="2000" dirty="0"/>
              <a:t>Reading 20min/day: exposed to 1,800,000 </a:t>
            </a:r>
            <a:r>
              <a:rPr lang="en-US" sz="2000" dirty="0" err="1" smtClean="0"/>
              <a:t>wds</a:t>
            </a:r>
            <a:r>
              <a:rPr lang="en-US" sz="2000" dirty="0" smtClean="0"/>
              <a:t>/</a:t>
            </a:r>
            <a:r>
              <a:rPr lang="en-US" sz="2000" dirty="0" err="1" smtClean="0"/>
              <a:t>yr</a:t>
            </a:r>
            <a:endParaRPr lang="en-US" sz="2000" dirty="0" smtClean="0"/>
          </a:p>
          <a:p>
            <a:pPr marL="457200" lvl="1" indent="0">
              <a:buNone/>
            </a:pPr>
            <a:r>
              <a:rPr lang="en-US" sz="2000" dirty="0"/>
              <a:t> </a:t>
            </a:r>
            <a:r>
              <a:rPr lang="en-US" sz="2000" dirty="0" smtClean="0"/>
              <a:t>                                                             Laura Justice, 2005</a:t>
            </a:r>
            <a:endParaRPr lang="en-US" sz="2000" dirty="0"/>
          </a:p>
          <a:p>
            <a:pPr marL="0" indent="0">
              <a:buNone/>
            </a:pPr>
            <a:endParaRPr lang="en-US" sz="2400" dirty="0"/>
          </a:p>
          <a:p>
            <a:endParaRPr lang="en-US" sz="2400" dirty="0"/>
          </a:p>
          <a:p>
            <a:endParaRPr lang="en-US" sz="2400" dirty="0"/>
          </a:p>
          <a:p>
            <a:endParaRPr lang="en-US" sz="2400" dirty="0"/>
          </a:p>
          <a:p>
            <a:endParaRPr lang="en-US" sz="2400" dirty="0"/>
          </a:p>
          <a:p>
            <a:pPr eaLnBrk="1" hangingPunct="1">
              <a:lnSpc>
                <a:spcPct val="90000"/>
              </a:lnSpc>
            </a:pPr>
            <a:endParaRPr lang="en-US" sz="2400" dirty="0"/>
          </a:p>
          <a:p>
            <a:pPr eaLnBrk="1" hangingPunct="1">
              <a:lnSpc>
                <a:spcPct val="90000"/>
              </a:lnSpc>
            </a:pPr>
            <a:endParaRPr lang="en-US" sz="2400" dirty="0"/>
          </a:p>
        </p:txBody>
      </p:sp>
    </p:spTree>
    <p:extLst>
      <p:ext uri="{BB962C8B-B14F-4D97-AF65-F5344CB8AC3E}">
        <p14:creationId xmlns:p14="http://schemas.microsoft.com/office/powerpoint/2010/main" val="31294571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5" y="139556"/>
            <a:ext cx="8167077" cy="1280890"/>
          </a:xfrm>
        </p:spPr>
        <p:txBody>
          <a:bodyPr>
            <a:noAutofit/>
          </a:bodyPr>
          <a:lstStyle/>
          <a:p>
            <a:r>
              <a:rPr lang="en-US" sz="4000" dirty="0"/>
              <a:t>Reading Realities for All Children</a:t>
            </a:r>
          </a:p>
        </p:txBody>
      </p:sp>
      <p:sp>
        <p:nvSpPr>
          <p:cNvPr id="3" name="Content Placeholder 2"/>
          <p:cNvSpPr>
            <a:spLocks noGrp="1"/>
          </p:cNvSpPr>
          <p:nvPr>
            <p:ph sz="quarter" idx="1"/>
          </p:nvPr>
        </p:nvSpPr>
        <p:spPr>
          <a:xfrm>
            <a:off x="483772" y="1527048"/>
            <a:ext cx="8503920" cy="5026152"/>
          </a:xfrm>
        </p:spPr>
        <p:txBody>
          <a:bodyPr>
            <a:normAutofit/>
          </a:bodyPr>
          <a:lstStyle/>
          <a:p>
            <a:r>
              <a:rPr lang="en-US" sz="2400" dirty="0"/>
              <a:t>Phonological Awareness has been associated with the ability to read and to spell</a:t>
            </a:r>
          </a:p>
          <a:p>
            <a:endParaRPr lang="en-US" sz="2400" dirty="0"/>
          </a:p>
          <a:p>
            <a:r>
              <a:rPr lang="en-US" sz="2400" dirty="0"/>
              <a:t>Child’s phonological awareness upon entering school is the strongest predictor of success for reading (Adams, 1990, </a:t>
            </a:r>
            <a:r>
              <a:rPr lang="en-US" sz="2400" dirty="0" err="1"/>
              <a:t>Stanovich</a:t>
            </a:r>
            <a:r>
              <a:rPr lang="en-US" sz="2400" dirty="0"/>
              <a:t>, 1986)</a:t>
            </a:r>
          </a:p>
          <a:p>
            <a:pPr marL="0" indent="0">
              <a:buNone/>
            </a:pPr>
            <a:endParaRPr lang="en-US" sz="2400" dirty="0"/>
          </a:p>
          <a:p>
            <a:endParaRPr lang="en-US" sz="2400" dirty="0"/>
          </a:p>
          <a:p>
            <a:r>
              <a:rPr lang="en-US" sz="2400" dirty="0"/>
              <a:t>Phonological awareness is fundamental to spelling (</a:t>
            </a:r>
            <a:r>
              <a:rPr lang="en-US" sz="2400" dirty="0" err="1"/>
              <a:t>Goswami</a:t>
            </a:r>
            <a:r>
              <a:rPr lang="en-US" sz="2400" dirty="0"/>
              <a:t> and Bryant, 1990)</a:t>
            </a:r>
          </a:p>
        </p:txBody>
      </p:sp>
    </p:spTree>
    <p:extLst>
      <p:ext uri="{BB962C8B-B14F-4D97-AF65-F5344CB8AC3E}">
        <p14:creationId xmlns:p14="http://schemas.microsoft.com/office/powerpoint/2010/main" val="212409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123" y="291124"/>
            <a:ext cx="8229600" cy="944562"/>
          </a:xfrm>
        </p:spPr>
        <p:txBody>
          <a:bodyPr>
            <a:normAutofit/>
          </a:bodyPr>
          <a:lstStyle/>
          <a:p>
            <a:r>
              <a:rPr lang="en-US" sz="4000" dirty="0"/>
              <a:t>National Early Literacy Panel</a:t>
            </a:r>
          </a:p>
        </p:txBody>
      </p:sp>
      <p:sp>
        <p:nvSpPr>
          <p:cNvPr id="3" name="Content Placeholder 2"/>
          <p:cNvSpPr>
            <a:spLocks noGrp="1"/>
          </p:cNvSpPr>
          <p:nvPr>
            <p:ph idx="1"/>
          </p:nvPr>
        </p:nvSpPr>
        <p:spPr>
          <a:xfrm>
            <a:off x="818662" y="1557216"/>
            <a:ext cx="8229600" cy="4906963"/>
          </a:xfrm>
        </p:spPr>
        <p:txBody>
          <a:bodyPr>
            <a:normAutofit/>
          </a:bodyPr>
          <a:lstStyle/>
          <a:p>
            <a:r>
              <a:rPr lang="en-US" sz="2400" dirty="0"/>
              <a:t>Panel convened in 2002</a:t>
            </a:r>
          </a:p>
          <a:p>
            <a:pPr marL="457200" lvl="1" indent="0">
              <a:buNone/>
            </a:pPr>
            <a:endParaRPr lang="en-US" sz="2400" dirty="0"/>
          </a:p>
          <a:p>
            <a:pPr lvl="2"/>
            <a:r>
              <a:rPr lang="en-US" sz="2400" dirty="0"/>
              <a:t>Reviewed 8000 articles, used 500 for their meta-analyses</a:t>
            </a:r>
          </a:p>
          <a:p>
            <a:pPr lvl="2"/>
            <a:r>
              <a:rPr lang="en-US" sz="2200" dirty="0"/>
              <a:t>Final Report:  </a:t>
            </a:r>
            <a:r>
              <a:rPr lang="en-US" sz="2200" i="1" dirty="0"/>
              <a:t>Developing Early Literacy:  Report of the National Early Literacy Panel, 2008</a:t>
            </a:r>
          </a:p>
          <a:p>
            <a:endParaRPr lang="en-US" sz="2400" dirty="0"/>
          </a:p>
          <a:p>
            <a:r>
              <a:rPr lang="en-US" sz="2400" dirty="0"/>
              <a:t>Identified 11 skills linked to early literacy achievement and predictive of achievement at the end of kindergarten or beginning first grade</a:t>
            </a:r>
          </a:p>
          <a:p>
            <a:endParaRPr lang="en-US" dirty="0"/>
          </a:p>
        </p:txBody>
      </p:sp>
    </p:spTree>
    <p:extLst>
      <p:ext uri="{BB962C8B-B14F-4D97-AF65-F5344CB8AC3E}">
        <p14:creationId xmlns:p14="http://schemas.microsoft.com/office/powerpoint/2010/main" val="735033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693" y="186449"/>
            <a:ext cx="6589199" cy="1280890"/>
          </a:xfrm>
        </p:spPr>
        <p:txBody>
          <a:bodyPr>
            <a:normAutofit/>
          </a:bodyPr>
          <a:lstStyle/>
          <a:p>
            <a:r>
              <a:rPr lang="en-US" dirty="0"/>
              <a:t>Precursor Literacy Skills</a:t>
            </a:r>
          </a:p>
        </p:txBody>
      </p:sp>
      <p:sp>
        <p:nvSpPr>
          <p:cNvPr id="3" name="Content Placeholder 2"/>
          <p:cNvSpPr>
            <a:spLocks noGrp="1"/>
          </p:cNvSpPr>
          <p:nvPr>
            <p:ph idx="1"/>
          </p:nvPr>
        </p:nvSpPr>
        <p:spPr>
          <a:xfrm>
            <a:off x="1305382" y="1358313"/>
            <a:ext cx="8229600" cy="5615354"/>
          </a:xfrm>
        </p:spPr>
        <p:txBody>
          <a:bodyPr>
            <a:normAutofit/>
          </a:bodyPr>
          <a:lstStyle/>
          <a:p>
            <a:r>
              <a:rPr lang="en-US" dirty="0"/>
              <a:t>6 had a medium to large predictive relationship</a:t>
            </a:r>
          </a:p>
          <a:p>
            <a:pPr lvl="1"/>
            <a:r>
              <a:rPr lang="en-US" dirty="0"/>
              <a:t>Alphabet Knowledge</a:t>
            </a:r>
          </a:p>
          <a:p>
            <a:pPr lvl="1"/>
            <a:r>
              <a:rPr lang="en-US" dirty="0"/>
              <a:t>Phonological Awareness</a:t>
            </a:r>
          </a:p>
          <a:p>
            <a:pPr lvl="1"/>
            <a:r>
              <a:rPr lang="en-US" dirty="0"/>
              <a:t>Rapid Automatic Naming (RAN) of letters or digits</a:t>
            </a:r>
          </a:p>
          <a:p>
            <a:pPr lvl="1"/>
            <a:r>
              <a:rPr lang="en-US" dirty="0"/>
              <a:t>RAN of objects or colors</a:t>
            </a:r>
          </a:p>
          <a:p>
            <a:pPr lvl="1"/>
            <a:r>
              <a:rPr lang="en-US" dirty="0"/>
              <a:t>Letter Writing</a:t>
            </a:r>
          </a:p>
          <a:p>
            <a:pPr lvl="1"/>
            <a:r>
              <a:rPr lang="en-US" dirty="0"/>
              <a:t>Phonological Memory</a:t>
            </a:r>
          </a:p>
          <a:p>
            <a:r>
              <a:rPr lang="en-US" dirty="0"/>
              <a:t>5 were moderately correlated with later measures of literacy development</a:t>
            </a:r>
          </a:p>
          <a:p>
            <a:pPr lvl="1"/>
            <a:r>
              <a:rPr lang="en-US" dirty="0"/>
              <a:t>Concepts about Print</a:t>
            </a:r>
          </a:p>
          <a:p>
            <a:pPr lvl="1"/>
            <a:r>
              <a:rPr lang="en-US" dirty="0"/>
              <a:t>Print Knowledge</a:t>
            </a:r>
          </a:p>
          <a:p>
            <a:pPr lvl="1"/>
            <a:r>
              <a:rPr lang="en-US" dirty="0"/>
              <a:t>Reading Readiness</a:t>
            </a:r>
          </a:p>
          <a:p>
            <a:pPr lvl="1"/>
            <a:r>
              <a:rPr lang="en-US" dirty="0"/>
              <a:t>Oral Language</a:t>
            </a:r>
          </a:p>
          <a:p>
            <a:pPr lvl="1"/>
            <a:r>
              <a:rPr lang="en-US" dirty="0"/>
              <a:t>Visual Processing</a:t>
            </a:r>
          </a:p>
          <a:p>
            <a:pPr lvl="1"/>
            <a:endParaRPr lang="en-US" dirty="0"/>
          </a:p>
          <a:p>
            <a:endParaRPr lang="en-US" dirty="0"/>
          </a:p>
        </p:txBody>
      </p:sp>
    </p:spTree>
    <p:extLst>
      <p:ext uri="{BB962C8B-B14F-4D97-AF65-F5344CB8AC3E}">
        <p14:creationId xmlns:p14="http://schemas.microsoft.com/office/powerpoint/2010/main" val="4082436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785" y="344976"/>
            <a:ext cx="8229600" cy="715962"/>
          </a:xfrm>
        </p:spPr>
        <p:txBody>
          <a:bodyPr>
            <a:normAutofit/>
          </a:bodyPr>
          <a:lstStyle/>
          <a:p>
            <a:r>
              <a:rPr lang="en-US" sz="3600" dirty="0"/>
              <a:t>Precursor Literacy Skills Defined</a:t>
            </a:r>
          </a:p>
        </p:txBody>
      </p:sp>
      <p:sp>
        <p:nvSpPr>
          <p:cNvPr id="3" name="Content Placeholder 2"/>
          <p:cNvSpPr>
            <a:spLocks noGrp="1"/>
          </p:cNvSpPr>
          <p:nvPr>
            <p:ph idx="1"/>
          </p:nvPr>
        </p:nvSpPr>
        <p:spPr>
          <a:xfrm>
            <a:off x="533400" y="1371600"/>
            <a:ext cx="8610600" cy="5486400"/>
          </a:xfrm>
        </p:spPr>
        <p:txBody>
          <a:bodyPr>
            <a:normAutofit/>
          </a:bodyPr>
          <a:lstStyle/>
          <a:p>
            <a:pPr marL="514350" indent="-514350">
              <a:buFont typeface="+mj-lt"/>
              <a:buAutoNum type="arabicPeriod"/>
            </a:pPr>
            <a:r>
              <a:rPr lang="en-US" sz="2000" dirty="0"/>
              <a:t>Alphabet Knowledge: knowledge of the names and sounds associated with printed letters</a:t>
            </a:r>
          </a:p>
          <a:p>
            <a:pPr marL="514350" indent="-514350">
              <a:buFont typeface="+mj-lt"/>
              <a:buAutoNum type="arabicPeriod"/>
            </a:pPr>
            <a:r>
              <a:rPr lang="en-US" sz="2000" dirty="0"/>
              <a:t>Phonological Awareness: ability to detect, manipulate, or analyze the auditory aspects of spoken language, to distinguish or segment words, syllables, or phonemes (independent of meaning)</a:t>
            </a:r>
          </a:p>
          <a:p>
            <a:pPr marL="514350" indent="-514350">
              <a:buFont typeface="+mj-lt"/>
              <a:buAutoNum type="arabicPeriod"/>
            </a:pPr>
            <a:r>
              <a:rPr lang="en-US" sz="2000" dirty="0"/>
              <a:t>RAN of letters or digits: ability to rapidly name a sequence of random letters or digits </a:t>
            </a:r>
          </a:p>
          <a:p>
            <a:pPr marL="514350" indent="-514350">
              <a:buFont typeface="+mj-lt"/>
              <a:buAutoNum type="arabicPeriod"/>
            </a:pPr>
            <a:r>
              <a:rPr lang="en-US" sz="2000" dirty="0"/>
              <a:t>RAN of objects or colors: ability to rapidly name a sequence of repeating random sets of pictures of objects or colors</a:t>
            </a:r>
          </a:p>
          <a:p>
            <a:pPr marL="514350" indent="-514350">
              <a:buFont typeface="+mj-lt"/>
              <a:buAutoNum type="arabicPeriod"/>
            </a:pPr>
            <a:r>
              <a:rPr lang="en-US" sz="2000" dirty="0"/>
              <a:t>Letter Writing: ability to write letters in isolation on request or to write one’s own name</a:t>
            </a:r>
          </a:p>
          <a:p>
            <a:pPr marL="514350" indent="-514350">
              <a:buFont typeface="+mj-lt"/>
              <a:buAutoNum type="arabicPeriod"/>
            </a:pPr>
            <a:r>
              <a:rPr lang="en-US" sz="2000" dirty="0"/>
              <a:t>Phonological Memory: ability to remember spoken information for a short period of time</a:t>
            </a:r>
          </a:p>
        </p:txBody>
      </p:sp>
    </p:spTree>
    <p:extLst>
      <p:ext uri="{BB962C8B-B14F-4D97-AF65-F5344CB8AC3E}">
        <p14:creationId xmlns:p14="http://schemas.microsoft.com/office/powerpoint/2010/main" val="55479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055" y="424604"/>
            <a:ext cx="6589199" cy="1280890"/>
          </a:xfrm>
        </p:spPr>
        <p:txBody>
          <a:bodyPr/>
          <a:lstStyle/>
          <a:p>
            <a:pPr algn="ctr"/>
            <a:r>
              <a:rPr lang="en-US" dirty="0" smtClean="0"/>
              <a:t>	</a:t>
            </a:r>
            <a:r>
              <a:rPr lang="en-US" sz="4000" dirty="0" smtClean="0"/>
              <a:t>Why This Presentation?</a:t>
            </a:r>
            <a:endParaRPr lang="en-US" sz="4000" dirty="0"/>
          </a:p>
        </p:txBody>
      </p:sp>
      <p:sp>
        <p:nvSpPr>
          <p:cNvPr id="3" name="Content Placeholder 2"/>
          <p:cNvSpPr>
            <a:spLocks noGrp="1"/>
          </p:cNvSpPr>
          <p:nvPr>
            <p:ph idx="1"/>
          </p:nvPr>
        </p:nvSpPr>
        <p:spPr>
          <a:xfrm>
            <a:off x="1080654" y="1637608"/>
            <a:ext cx="7511935" cy="5419898"/>
          </a:xfrm>
        </p:spPr>
        <p:txBody>
          <a:bodyPr>
            <a:normAutofit/>
          </a:bodyPr>
          <a:lstStyle/>
          <a:p>
            <a:r>
              <a:rPr lang="en-US" sz="2200" dirty="0" smtClean="0"/>
              <a:t>Reading is foundational to academic success</a:t>
            </a:r>
          </a:p>
          <a:p>
            <a:r>
              <a:rPr lang="en-US" sz="2200" dirty="0" smtClean="0"/>
              <a:t>Up through 3</a:t>
            </a:r>
            <a:r>
              <a:rPr lang="en-US" sz="2200" baseline="30000" dirty="0" smtClean="0"/>
              <a:t>rd</a:t>
            </a:r>
            <a:r>
              <a:rPr lang="en-US" sz="2200" dirty="0" smtClean="0"/>
              <a:t> grade, children learn to read; After 3rd grade, children “read to learn”</a:t>
            </a:r>
          </a:p>
          <a:p>
            <a:r>
              <a:rPr lang="en-US" sz="2200" dirty="0" smtClean="0"/>
              <a:t>A child who is reading at grade level by 3</a:t>
            </a:r>
            <a:r>
              <a:rPr lang="en-US" sz="2200" baseline="30000" dirty="0" smtClean="0"/>
              <a:t>rd</a:t>
            </a:r>
            <a:r>
              <a:rPr lang="en-US" sz="2200" dirty="0" smtClean="0"/>
              <a:t> grade is more likely to succeed in later grades and master complex subject matter</a:t>
            </a:r>
          </a:p>
          <a:p>
            <a:r>
              <a:rPr lang="en-US" sz="2200" dirty="0" smtClean="0"/>
              <a:t> Children who are reading proficiently by third grade are 4 times more likely to graduate high school on time</a:t>
            </a:r>
          </a:p>
          <a:p>
            <a:r>
              <a:rPr lang="en-US" sz="2200" dirty="0" smtClean="0"/>
              <a:t>We want to show you what it takes to develop grade-level literacy skills and how it’s done</a:t>
            </a:r>
          </a:p>
          <a:p>
            <a:endParaRPr lang="en-US" dirty="0"/>
          </a:p>
        </p:txBody>
      </p:sp>
    </p:spTree>
    <p:extLst>
      <p:ext uri="{BB962C8B-B14F-4D97-AF65-F5344CB8AC3E}">
        <p14:creationId xmlns:p14="http://schemas.microsoft.com/office/powerpoint/2010/main" val="2806479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0854"/>
            <a:ext cx="8229600" cy="868362"/>
          </a:xfrm>
        </p:spPr>
        <p:txBody>
          <a:bodyPr>
            <a:normAutofit/>
          </a:bodyPr>
          <a:lstStyle/>
          <a:p>
            <a:r>
              <a:rPr lang="en-US" sz="4000" dirty="0"/>
              <a:t>Precursor Literacy Skills Defined</a:t>
            </a:r>
          </a:p>
        </p:txBody>
      </p:sp>
      <p:sp>
        <p:nvSpPr>
          <p:cNvPr id="3" name="Content Placeholder 2"/>
          <p:cNvSpPr>
            <a:spLocks noGrp="1"/>
          </p:cNvSpPr>
          <p:nvPr>
            <p:ph idx="1"/>
          </p:nvPr>
        </p:nvSpPr>
        <p:spPr>
          <a:xfrm>
            <a:off x="914400" y="1824893"/>
            <a:ext cx="8458200" cy="4953000"/>
          </a:xfrm>
        </p:spPr>
        <p:txBody>
          <a:bodyPr>
            <a:normAutofit/>
          </a:bodyPr>
          <a:lstStyle/>
          <a:p>
            <a:pPr marL="514350" indent="-514350">
              <a:buFont typeface="+mj-lt"/>
              <a:buAutoNum type="arabicPeriod" startAt="7"/>
            </a:pPr>
            <a:r>
              <a:rPr lang="en-US" sz="2000" dirty="0"/>
              <a:t>Concepts about Print: knowledge of print conventions</a:t>
            </a:r>
          </a:p>
          <a:p>
            <a:pPr marL="514350" indent="-514350">
              <a:buFont typeface="+mj-lt"/>
              <a:buAutoNum type="arabicPeriod" startAt="7"/>
            </a:pPr>
            <a:r>
              <a:rPr lang="en-US" sz="2000" dirty="0"/>
              <a:t>Print Knowledge: a combination of elements of AK, concepts about print, and early decoding</a:t>
            </a:r>
          </a:p>
          <a:p>
            <a:pPr marL="514350" indent="-514350">
              <a:buFont typeface="+mj-lt"/>
              <a:buAutoNum type="arabicPeriod" startAt="7"/>
            </a:pPr>
            <a:r>
              <a:rPr lang="en-US" sz="2000" dirty="0"/>
              <a:t>Reading Readiness: a combination of AK, concepts of print, vocabulary, memory, and PA</a:t>
            </a:r>
          </a:p>
          <a:p>
            <a:pPr marL="514350" indent="-514350">
              <a:buFont typeface="+mj-lt"/>
              <a:buAutoNum type="arabicPeriod" startAt="7"/>
            </a:pPr>
            <a:r>
              <a:rPr lang="en-US" sz="2000" dirty="0"/>
              <a:t>Oral Language: ability to produce or comprehend spoken language, including vocabulary and grammar</a:t>
            </a:r>
          </a:p>
          <a:p>
            <a:pPr marL="514350" indent="-514350">
              <a:buFont typeface="+mj-lt"/>
              <a:buAutoNum type="arabicPeriod" startAt="7"/>
            </a:pPr>
            <a:r>
              <a:rPr lang="en-US" sz="2000" dirty="0"/>
              <a:t>Visual Processing: ability to match or discriminate visually presented symbols</a:t>
            </a:r>
          </a:p>
          <a:p>
            <a:pPr marL="0" indent="0">
              <a:buNone/>
            </a:pPr>
            <a:endParaRPr lang="en-US" dirty="0"/>
          </a:p>
        </p:txBody>
      </p:sp>
    </p:spTree>
    <p:extLst>
      <p:ext uri="{BB962C8B-B14F-4D97-AF65-F5344CB8AC3E}">
        <p14:creationId xmlns:p14="http://schemas.microsoft.com/office/powerpoint/2010/main" val="3531755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FAA2-F7DF-46C6-B604-F8F1ED7D9AA6}"/>
              </a:ext>
            </a:extLst>
          </p:cNvPr>
          <p:cNvSpPr>
            <a:spLocks noGrp="1"/>
          </p:cNvSpPr>
          <p:nvPr>
            <p:ph type="title"/>
          </p:nvPr>
        </p:nvSpPr>
        <p:spPr>
          <a:xfrm>
            <a:off x="976924" y="209894"/>
            <a:ext cx="7604369" cy="1280890"/>
          </a:xfrm>
        </p:spPr>
        <p:txBody>
          <a:bodyPr/>
          <a:lstStyle/>
          <a:p>
            <a:r>
              <a:rPr lang="en-US" dirty="0"/>
              <a:t>Kids and Family Reading Report</a:t>
            </a:r>
          </a:p>
        </p:txBody>
      </p:sp>
      <p:sp>
        <p:nvSpPr>
          <p:cNvPr id="3" name="Content Placeholder 2">
            <a:extLst>
              <a:ext uri="{FF2B5EF4-FFF2-40B4-BE49-F238E27FC236}">
                <a16:creationId xmlns:a16="http://schemas.microsoft.com/office/drawing/2014/main" id="{C27CCCB8-AE52-48DE-A5D2-936026E27FA7}"/>
              </a:ext>
            </a:extLst>
          </p:cNvPr>
          <p:cNvSpPr>
            <a:spLocks noGrp="1"/>
          </p:cNvSpPr>
          <p:nvPr>
            <p:ph idx="1"/>
          </p:nvPr>
        </p:nvSpPr>
        <p:spPr>
          <a:xfrm>
            <a:off x="1414584" y="1078522"/>
            <a:ext cx="7455877" cy="6689970"/>
          </a:xfrm>
        </p:spPr>
        <p:txBody>
          <a:bodyPr/>
          <a:lstStyle/>
          <a:p>
            <a:r>
              <a:rPr lang="en-US" sz="2000" dirty="0"/>
              <a:t>In Spring 2010, Scholastic, in conjunction with </a:t>
            </a:r>
            <a:r>
              <a:rPr lang="en-US" sz="2000" dirty="0" err="1"/>
              <a:t>Quinley</a:t>
            </a:r>
            <a:r>
              <a:rPr lang="en-US" sz="2000" dirty="0"/>
              <a:t> Research and Harrison Group, conducted a survey to examine family attitudes and behaviors regarding reading books for fun in today’s digital age.</a:t>
            </a:r>
          </a:p>
          <a:p>
            <a:endParaRPr lang="en-US" sz="2000" dirty="0"/>
          </a:p>
          <a:p>
            <a:r>
              <a:rPr lang="en-US" sz="2000" dirty="0"/>
              <a:t>The key findings of this research, based on a nationally representative sample of 1,045 children age 6–17 and their parents (2,090 total respondents) are as follows:</a:t>
            </a:r>
          </a:p>
          <a:p>
            <a:endParaRPr lang="en-US" dirty="0"/>
          </a:p>
        </p:txBody>
      </p:sp>
      <p:pic>
        <p:nvPicPr>
          <p:cNvPr id="5" name="Picture 4">
            <a:extLst>
              <a:ext uri="{FF2B5EF4-FFF2-40B4-BE49-F238E27FC236}">
                <a16:creationId xmlns:a16="http://schemas.microsoft.com/office/drawing/2014/main" id="{6A0C853F-4BF7-4AAE-971C-9F2C191E3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816" y="4040554"/>
            <a:ext cx="5251938" cy="2714823"/>
          </a:xfrm>
          <a:prstGeom prst="rect">
            <a:avLst/>
          </a:prstGeom>
        </p:spPr>
      </p:pic>
    </p:spTree>
    <p:extLst>
      <p:ext uri="{BB962C8B-B14F-4D97-AF65-F5344CB8AC3E}">
        <p14:creationId xmlns:p14="http://schemas.microsoft.com/office/powerpoint/2010/main" val="3145675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F28F-E07C-4091-88DE-B0DF2AD6D96F}"/>
              </a:ext>
            </a:extLst>
          </p:cNvPr>
          <p:cNvSpPr>
            <a:spLocks noGrp="1"/>
          </p:cNvSpPr>
          <p:nvPr>
            <p:ph type="title"/>
          </p:nvPr>
        </p:nvSpPr>
        <p:spPr/>
        <p:txBody>
          <a:bodyPr>
            <a:normAutofit fontScale="90000"/>
          </a:bodyPr>
          <a:lstStyle/>
          <a:p>
            <a:r>
              <a:rPr lang="en-US" sz="2000" b="1" dirty="0"/>
              <a:t>The frequency of reading aloud to young children has increased since 2014 </a:t>
            </a:r>
            <a:br>
              <a:rPr lang="en-US" sz="2000" b="1" dirty="0"/>
            </a:br>
            <a:r>
              <a:rPr lang="en-US" sz="2000" b="1" dirty="0"/>
              <a:t/>
            </a:r>
            <a:br>
              <a:rPr lang="en-US" sz="2000" b="1" dirty="0"/>
            </a:br>
            <a:r>
              <a:rPr lang="en-US" sz="2000" b="1" dirty="0"/>
              <a:t/>
            </a:r>
            <a:br>
              <a:rPr lang="en-US" sz="2000" b="1" dirty="0"/>
            </a:br>
            <a:r>
              <a:rPr lang="en-US" sz="2000" b="1" dirty="0"/>
              <a:t>Percentage of Parents Who Say Their Child is Read </a:t>
            </a:r>
            <a:br>
              <a:rPr lang="en-US" sz="2000" b="1" dirty="0"/>
            </a:br>
            <a:r>
              <a:rPr lang="en-US" sz="2000" b="1" dirty="0"/>
              <a:t>Books Aloud 5–7 Days a Week</a:t>
            </a:r>
            <a:br>
              <a:rPr lang="en-US" sz="2000" b="1" dirty="0"/>
            </a:br>
            <a:r>
              <a:rPr lang="en-US" sz="2000" b="1" dirty="0"/>
              <a:t>                      </a:t>
            </a:r>
            <a:br>
              <a:rPr lang="en-US" sz="2000" b="1" dirty="0"/>
            </a:br>
            <a:endParaRPr lang="en-US" sz="2000" dirty="0"/>
          </a:p>
        </p:txBody>
      </p:sp>
      <p:pic>
        <p:nvPicPr>
          <p:cNvPr id="5" name="Content Placeholder 4">
            <a:extLst>
              <a:ext uri="{FF2B5EF4-FFF2-40B4-BE49-F238E27FC236}">
                <a16:creationId xmlns:a16="http://schemas.microsoft.com/office/drawing/2014/main" id="{3A8DFEAE-78E1-4DEC-B2CE-A19C03135F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831" y="2991339"/>
            <a:ext cx="7807569" cy="3729892"/>
          </a:xfrm>
        </p:spPr>
      </p:pic>
    </p:spTree>
    <p:extLst>
      <p:ext uri="{BB962C8B-B14F-4D97-AF65-F5344CB8AC3E}">
        <p14:creationId xmlns:p14="http://schemas.microsoft.com/office/powerpoint/2010/main" val="1067100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9066-68CA-4B8F-8A32-35349223DE13}"/>
              </a:ext>
            </a:extLst>
          </p:cNvPr>
          <p:cNvSpPr>
            <a:spLocks noGrp="1"/>
          </p:cNvSpPr>
          <p:nvPr>
            <p:ph type="title"/>
          </p:nvPr>
        </p:nvSpPr>
        <p:spPr/>
        <p:txBody>
          <a:bodyPr>
            <a:normAutofit fontScale="90000"/>
          </a:bodyPr>
          <a:lstStyle/>
          <a:p>
            <a:r>
              <a:rPr lang="en-US" sz="2000" b="1" dirty="0"/>
              <a:t>The frequency of reading aloud still drops significantly after age 5 and again after age 8.</a:t>
            </a:r>
            <a:br>
              <a:rPr lang="en-US" sz="2000" b="1" dirty="0"/>
            </a:br>
            <a:r>
              <a:rPr lang="en-US" sz="2000" b="1" dirty="0"/>
              <a:t/>
            </a:r>
            <a:br>
              <a:rPr lang="en-US" sz="2000" b="1" dirty="0"/>
            </a:br>
            <a:r>
              <a:rPr lang="en-US" sz="2000" b="1" dirty="0"/>
              <a:t/>
            </a:r>
            <a:br>
              <a:rPr lang="en-US" sz="2000" b="1" dirty="0"/>
            </a:br>
            <a:r>
              <a:rPr lang="en-US" sz="2000" b="1" dirty="0"/>
              <a:t>Percentage of Parents Who Say Their Child is  </a:t>
            </a:r>
            <a:br>
              <a:rPr lang="en-US" sz="2000" b="1" dirty="0"/>
            </a:br>
            <a:r>
              <a:rPr lang="en-US" sz="2000" b="1" dirty="0"/>
              <a:t>Reading Books Aloud 5–7 Days a Week</a:t>
            </a:r>
            <a:br>
              <a:rPr lang="en-US" sz="2000" b="1" dirty="0"/>
            </a:br>
            <a:r>
              <a:rPr lang="en-US" sz="2000" b="1" dirty="0"/>
              <a:t>	Base: Parents with Children Ages 0–11</a:t>
            </a:r>
            <a:br>
              <a:rPr lang="en-US" sz="2000" b="1" dirty="0"/>
            </a:br>
            <a:endParaRPr lang="en-US" sz="2000" dirty="0"/>
          </a:p>
        </p:txBody>
      </p:sp>
      <p:pic>
        <p:nvPicPr>
          <p:cNvPr id="5" name="Content Placeholder 4">
            <a:extLst>
              <a:ext uri="{FF2B5EF4-FFF2-40B4-BE49-F238E27FC236}">
                <a16:creationId xmlns:a16="http://schemas.microsoft.com/office/drawing/2014/main" id="{1F34ECC5-CC7E-45DD-8DB3-6479746017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8454" y="2985477"/>
            <a:ext cx="6591300" cy="3274645"/>
          </a:xfrm>
        </p:spPr>
      </p:pic>
    </p:spTree>
    <p:extLst>
      <p:ext uri="{BB962C8B-B14F-4D97-AF65-F5344CB8AC3E}">
        <p14:creationId xmlns:p14="http://schemas.microsoft.com/office/powerpoint/2010/main" val="3060334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6D15-D8D9-4D92-8C45-9B49FCE82CE4}"/>
              </a:ext>
            </a:extLst>
          </p:cNvPr>
          <p:cNvSpPr>
            <a:spLocks noGrp="1"/>
          </p:cNvSpPr>
          <p:nvPr>
            <p:ph type="title"/>
          </p:nvPr>
        </p:nvSpPr>
        <p:spPr/>
        <p:txBody>
          <a:bodyPr>
            <a:normAutofit fontScale="90000"/>
          </a:bodyPr>
          <a:lstStyle/>
          <a:p>
            <a:r>
              <a:rPr lang="en-US" sz="2000" b="1" dirty="0"/>
              <a:t>On average, families across America with kids ages 0–17 have 104 children’s books in their homes. </a:t>
            </a:r>
            <a:br>
              <a:rPr lang="en-US" sz="2000" b="1" dirty="0"/>
            </a:br>
            <a:r>
              <a:rPr lang="en-US" sz="2000" b="1" dirty="0"/>
              <a:t/>
            </a:r>
            <a:br>
              <a:rPr lang="en-US" sz="2000" b="1" dirty="0"/>
            </a:br>
            <a:r>
              <a:rPr lang="en-US" sz="2000" b="1" dirty="0"/>
              <a:t>Average Number of Children’s Books in Home</a:t>
            </a:r>
            <a:br>
              <a:rPr lang="en-US" sz="2000" b="1" dirty="0"/>
            </a:br>
            <a:r>
              <a:rPr lang="en-US" sz="2000" b="1" dirty="0"/>
              <a:t>Difference of 60 books from low to high income</a:t>
            </a:r>
            <a:br>
              <a:rPr lang="en-US" sz="2000" b="1" dirty="0"/>
            </a:br>
            <a:r>
              <a:rPr lang="en-US" sz="2000" b="1" dirty="0"/>
              <a:t/>
            </a:r>
            <a:br>
              <a:rPr lang="en-US" sz="2000" b="1" dirty="0"/>
            </a:br>
            <a:endParaRPr lang="en-US" sz="2000" dirty="0"/>
          </a:p>
        </p:txBody>
      </p:sp>
      <p:pic>
        <p:nvPicPr>
          <p:cNvPr id="5" name="Content Placeholder 4">
            <a:extLst>
              <a:ext uri="{FF2B5EF4-FFF2-40B4-BE49-F238E27FC236}">
                <a16:creationId xmlns:a16="http://schemas.microsoft.com/office/drawing/2014/main" id="{9A5E37FE-336B-47FC-96AF-7E2F0F2F87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483" y="2535353"/>
            <a:ext cx="6591300" cy="3459296"/>
          </a:xfrm>
        </p:spPr>
      </p:pic>
    </p:spTree>
    <p:extLst>
      <p:ext uri="{BB962C8B-B14F-4D97-AF65-F5344CB8AC3E}">
        <p14:creationId xmlns:p14="http://schemas.microsoft.com/office/powerpoint/2010/main" val="2830760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6"/>
          <p:cNvSpPr>
            <a:spLocks noGrp="1" noChangeArrowheads="1"/>
          </p:cNvSpPr>
          <p:nvPr>
            <p:ph type="subTitle" idx="1"/>
          </p:nvPr>
        </p:nvSpPr>
        <p:spPr>
          <a:xfrm>
            <a:off x="4201420" y="4330284"/>
            <a:ext cx="6400800" cy="2971800"/>
          </a:xfrm>
        </p:spPr>
        <p:txBody>
          <a:bodyPr/>
          <a:lstStyle/>
          <a:p>
            <a:pPr eaLnBrk="1" hangingPunct="1"/>
            <a:r>
              <a:rPr lang="en-US" sz="2400" dirty="0"/>
              <a:t>				Read to Me</a:t>
            </a:r>
          </a:p>
        </p:txBody>
      </p:sp>
      <p:sp>
        <p:nvSpPr>
          <p:cNvPr id="199682" name="Rectangle 5"/>
          <p:cNvSpPr>
            <a:spLocks noGrp="1" noChangeArrowheads="1"/>
          </p:cNvSpPr>
          <p:nvPr>
            <p:ph type="ctrTitle"/>
          </p:nvPr>
        </p:nvSpPr>
        <p:spPr>
          <a:xfrm>
            <a:off x="1700138" y="1889370"/>
            <a:ext cx="6600451" cy="1893275"/>
          </a:xfrm>
        </p:spPr>
        <p:txBody>
          <a:bodyPr>
            <a:noAutofit/>
          </a:bodyPr>
          <a:lstStyle/>
          <a:p>
            <a:pPr algn="ctr" eaLnBrk="1" hangingPunct="1"/>
            <a:r>
              <a:rPr lang="en-US" sz="4400" dirty="0">
                <a:solidFill>
                  <a:schemeClr val="tx1"/>
                </a:solidFill>
              </a:rPr>
              <a:t>“Literacy for Littles” with Hearing Loss:</a:t>
            </a:r>
            <a:br>
              <a:rPr lang="en-US" sz="4400" dirty="0">
                <a:solidFill>
                  <a:schemeClr val="tx1"/>
                </a:solidFill>
              </a:rPr>
            </a:br>
            <a:r>
              <a:rPr lang="en-US" sz="4400" dirty="0">
                <a:solidFill>
                  <a:schemeClr val="tx1"/>
                </a:solidFill>
              </a:rPr>
              <a:t/>
            </a:r>
            <a:br>
              <a:rPr lang="en-US" sz="4400" dirty="0">
                <a:solidFill>
                  <a:schemeClr val="tx1"/>
                </a:solidFill>
              </a:rPr>
            </a:br>
            <a:r>
              <a:rPr lang="en-US" sz="4400" dirty="0">
                <a:solidFill>
                  <a:schemeClr val="tx1"/>
                </a:solidFill>
              </a:rPr>
              <a:t>Things to Consider</a:t>
            </a:r>
            <a:br>
              <a:rPr lang="en-US" sz="4400" dirty="0">
                <a:solidFill>
                  <a:schemeClr val="tx1"/>
                </a:solidFill>
              </a:rPr>
            </a:br>
            <a:endParaRPr lang="en-US" sz="44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834" y="3852166"/>
            <a:ext cx="3348392" cy="2228203"/>
          </a:xfrm>
          <a:prstGeom prst="rect">
            <a:avLst/>
          </a:prstGeom>
        </p:spPr>
      </p:pic>
    </p:spTree>
    <p:extLst>
      <p:ext uri="{BB962C8B-B14F-4D97-AF65-F5344CB8AC3E}">
        <p14:creationId xmlns:p14="http://schemas.microsoft.com/office/powerpoint/2010/main" val="31480370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942416" y="5371350"/>
            <a:ext cx="6600451" cy="1126283"/>
          </a:xfrm>
        </p:spPr>
        <p:txBody>
          <a:bodyPr/>
          <a:lstStyle/>
          <a:p>
            <a:r>
              <a:rPr lang="en-US" dirty="0"/>
              <a:t>                                                                   </a:t>
            </a:r>
            <a:r>
              <a:rPr lang="en-US" sz="2400" dirty="0"/>
              <a:t>Read to Me!</a:t>
            </a:r>
          </a:p>
        </p:txBody>
      </p:sp>
      <p:sp>
        <p:nvSpPr>
          <p:cNvPr id="4" name="Title 3"/>
          <p:cNvSpPr>
            <a:spLocks noGrp="1"/>
          </p:cNvSpPr>
          <p:nvPr>
            <p:ph type="ctrTitle"/>
          </p:nvPr>
        </p:nvSpPr>
        <p:spPr>
          <a:xfrm>
            <a:off x="1606354" y="3108569"/>
            <a:ext cx="6600451" cy="2262781"/>
          </a:xfrm>
        </p:spPr>
        <p:txBody>
          <a:bodyPr>
            <a:normAutofit fontScale="90000"/>
          </a:bodyPr>
          <a:lstStyle/>
          <a:p>
            <a:pPr algn="ctr"/>
            <a:r>
              <a:rPr lang="en-US" dirty="0"/>
              <a:t/>
            </a:r>
            <a:br>
              <a:rPr lang="en-US" dirty="0"/>
            </a:br>
            <a:r>
              <a:rPr lang="en-US" sz="4900" dirty="0"/>
              <a:t>“Literacy for Littles”:</a:t>
            </a:r>
            <a:br>
              <a:rPr lang="en-US" sz="4900" dirty="0"/>
            </a:br>
            <a:r>
              <a:rPr lang="en-US" sz="4900" dirty="0"/>
              <a:t>Hearing </a:t>
            </a:r>
            <a:r>
              <a:rPr lang="en-US" sz="4900" dirty="0" smtClean="0"/>
              <a:t>Loss </a:t>
            </a:r>
            <a:r>
              <a:rPr lang="en-US" sz="4900" dirty="0"/>
              <a:t>and Literacy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738" y="216510"/>
            <a:ext cx="4038600" cy="2767013"/>
          </a:xfrm>
          <a:prstGeom prst="rect">
            <a:avLst/>
          </a:prstGeom>
        </p:spPr>
      </p:pic>
    </p:spTree>
    <p:extLst>
      <p:ext uri="{BB962C8B-B14F-4D97-AF65-F5344CB8AC3E}">
        <p14:creationId xmlns:p14="http://schemas.microsoft.com/office/powerpoint/2010/main" val="3729522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309216" y="224528"/>
            <a:ext cx="8682682" cy="1280890"/>
          </a:xfrm>
        </p:spPr>
        <p:txBody>
          <a:bodyPr>
            <a:noAutofit/>
          </a:bodyPr>
          <a:lstStyle/>
          <a:p>
            <a:pPr eaLnBrk="1" hangingPunct="1"/>
            <a:r>
              <a:rPr lang="en-US" sz="4000" dirty="0"/>
              <a:t>Hearing </a:t>
            </a:r>
            <a:r>
              <a:rPr lang="en-US" sz="4000" dirty="0" smtClean="0"/>
              <a:t>Loss </a:t>
            </a:r>
            <a:r>
              <a:rPr lang="en-US" sz="4000" dirty="0"/>
              <a:t>and Literacy </a:t>
            </a:r>
          </a:p>
        </p:txBody>
      </p:sp>
      <p:sp>
        <p:nvSpPr>
          <p:cNvPr id="225283" name="Rectangle 3"/>
          <p:cNvSpPr>
            <a:spLocks noGrp="1" noChangeArrowheads="1"/>
          </p:cNvSpPr>
          <p:nvPr>
            <p:ph idx="1"/>
          </p:nvPr>
        </p:nvSpPr>
        <p:spPr>
          <a:xfrm>
            <a:off x="930876" y="1110049"/>
            <a:ext cx="7904205" cy="5747951"/>
          </a:xfrm>
        </p:spPr>
        <p:txBody>
          <a:bodyPr>
            <a:normAutofit fontScale="92500" lnSpcReduction="10000"/>
          </a:bodyPr>
          <a:lstStyle/>
          <a:p>
            <a:pPr eaLnBrk="1" hangingPunct="1">
              <a:lnSpc>
                <a:spcPct val="80000"/>
              </a:lnSpc>
              <a:buFontTx/>
              <a:buNone/>
            </a:pPr>
            <a:endParaRPr lang="en-US" sz="2400" dirty="0"/>
          </a:p>
          <a:p>
            <a:pPr eaLnBrk="1" hangingPunct="1">
              <a:lnSpc>
                <a:spcPct val="80000"/>
              </a:lnSpc>
            </a:pPr>
            <a:r>
              <a:rPr lang="en-US" sz="2600" b="1" dirty="0"/>
              <a:t>Reading problems stem from:</a:t>
            </a:r>
          </a:p>
          <a:p>
            <a:pPr eaLnBrk="1" hangingPunct="1">
              <a:lnSpc>
                <a:spcPct val="80000"/>
              </a:lnSpc>
            </a:pPr>
            <a:endParaRPr lang="en-US" sz="2600" dirty="0"/>
          </a:p>
          <a:p>
            <a:pPr lvl="1" eaLnBrk="1" hangingPunct="1">
              <a:lnSpc>
                <a:spcPct val="80000"/>
              </a:lnSpc>
            </a:pPr>
            <a:r>
              <a:rPr lang="en-US" sz="2400" dirty="0"/>
              <a:t>Phonological awareness/phonemic awareness and decoding difficulties</a:t>
            </a:r>
          </a:p>
          <a:p>
            <a:pPr lvl="1" eaLnBrk="1" hangingPunct="1">
              <a:lnSpc>
                <a:spcPct val="80000"/>
              </a:lnSpc>
            </a:pPr>
            <a:endParaRPr lang="en-US" sz="2400" dirty="0"/>
          </a:p>
          <a:p>
            <a:pPr lvl="1" eaLnBrk="1" hangingPunct="1">
              <a:lnSpc>
                <a:spcPct val="80000"/>
              </a:lnSpc>
            </a:pPr>
            <a:r>
              <a:rPr lang="en-US" sz="2400" dirty="0"/>
              <a:t>Inadequate language (reduced content, form and use)</a:t>
            </a:r>
          </a:p>
          <a:p>
            <a:pPr lvl="1" eaLnBrk="1" hangingPunct="1">
              <a:lnSpc>
                <a:spcPct val="80000"/>
              </a:lnSpc>
            </a:pPr>
            <a:endParaRPr lang="en-US" sz="2400" dirty="0"/>
          </a:p>
          <a:p>
            <a:pPr lvl="1" eaLnBrk="1" hangingPunct="1">
              <a:lnSpc>
                <a:spcPct val="80000"/>
              </a:lnSpc>
            </a:pPr>
            <a:r>
              <a:rPr lang="en-US" sz="2400" dirty="0"/>
              <a:t>Lack of experiences and world knowledge/current events knowledge</a:t>
            </a:r>
          </a:p>
          <a:p>
            <a:pPr lvl="1" eaLnBrk="1" hangingPunct="1">
              <a:lnSpc>
                <a:spcPct val="80000"/>
              </a:lnSpc>
            </a:pPr>
            <a:endParaRPr lang="en-US" sz="2400" dirty="0"/>
          </a:p>
          <a:p>
            <a:pPr lvl="1" eaLnBrk="1" hangingPunct="1">
              <a:lnSpc>
                <a:spcPct val="80000"/>
              </a:lnSpc>
            </a:pPr>
            <a:r>
              <a:rPr lang="en-US" sz="2400" dirty="0"/>
              <a:t>Difficulties understanding another’s perspective, dialogue and narrative language skills</a:t>
            </a:r>
          </a:p>
          <a:p>
            <a:pPr lvl="1" eaLnBrk="1" hangingPunct="1">
              <a:lnSpc>
                <a:spcPct val="80000"/>
              </a:lnSpc>
            </a:pPr>
            <a:endParaRPr lang="en-US" sz="2400" dirty="0"/>
          </a:p>
          <a:p>
            <a:pPr lvl="1" eaLnBrk="1" hangingPunct="1">
              <a:lnSpc>
                <a:spcPct val="80000"/>
              </a:lnSpc>
            </a:pPr>
            <a:r>
              <a:rPr lang="en-US" sz="2400" dirty="0"/>
              <a:t>Lack of exposure to books being read to them/book knowledge</a:t>
            </a:r>
          </a:p>
        </p:txBody>
      </p:sp>
    </p:spTree>
    <p:extLst>
      <p:ext uri="{BB962C8B-B14F-4D97-AF65-F5344CB8AC3E}">
        <p14:creationId xmlns:p14="http://schemas.microsoft.com/office/powerpoint/2010/main" val="2212193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1562247" y="319310"/>
            <a:ext cx="6589199" cy="1280890"/>
          </a:xfrm>
        </p:spPr>
        <p:txBody>
          <a:bodyPr>
            <a:noAutofit/>
          </a:bodyPr>
          <a:lstStyle/>
          <a:p>
            <a:pPr eaLnBrk="1" hangingPunct="1"/>
            <a:r>
              <a:rPr lang="en-US" sz="4000" dirty="0"/>
              <a:t>How can we improve literacy?</a:t>
            </a:r>
          </a:p>
        </p:txBody>
      </p:sp>
      <p:sp>
        <p:nvSpPr>
          <p:cNvPr id="222211" name="Rectangle 3"/>
          <p:cNvSpPr>
            <a:spLocks noGrp="1" noChangeArrowheads="1"/>
          </p:cNvSpPr>
          <p:nvPr>
            <p:ph sz="quarter" idx="1"/>
          </p:nvPr>
        </p:nvSpPr>
        <p:spPr>
          <a:xfrm>
            <a:off x="1054025" y="2619270"/>
            <a:ext cx="6591985" cy="3777622"/>
          </a:xfrm>
        </p:spPr>
        <p:txBody>
          <a:bodyPr>
            <a:normAutofit fontScale="92500"/>
          </a:bodyPr>
          <a:lstStyle/>
          <a:p>
            <a:pPr eaLnBrk="1" hangingPunct="1">
              <a:buFontTx/>
              <a:buNone/>
            </a:pPr>
            <a:endParaRPr lang="en-US" i="1" dirty="0"/>
          </a:p>
          <a:p>
            <a:pPr eaLnBrk="1" hangingPunct="1">
              <a:buFontTx/>
              <a:buNone/>
            </a:pPr>
            <a:endParaRPr lang="en-US" i="1" dirty="0"/>
          </a:p>
          <a:p>
            <a:pPr eaLnBrk="1" hangingPunct="1">
              <a:buFontTx/>
              <a:buNone/>
            </a:pPr>
            <a:r>
              <a:rPr lang="en-US" sz="3600" i="1" dirty="0"/>
              <a:t>       “ We need to catch them </a:t>
            </a:r>
          </a:p>
          <a:p>
            <a:pPr eaLnBrk="1" hangingPunct="1">
              <a:buFontTx/>
              <a:buNone/>
            </a:pPr>
            <a:r>
              <a:rPr lang="en-US" sz="3600" i="1" dirty="0"/>
              <a:t>                before they fall”</a:t>
            </a:r>
          </a:p>
          <a:p>
            <a:pPr eaLnBrk="1" hangingPunct="1">
              <a:buFontTx/>
              <a:buNone/>
            </a:pPr>
            <a:endParaRPr lang="en-US" sz="3600" i="1" dirty="0"/>
          </a:p>
          <a:p>
            <a:pPr eaLnBrk="1" hangingPunct="1">
              <a:buFontTx/>
              <a:buNone/>
            </a:pPr>
            <a:r>
              <a:rPr lang="en-US" sz="3600" i="1" dirty="0"/>
              <a:t>                            Torgensen,1999</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323" y="1203569"/>
            <a:ext cx="2619375" cy="1743075"/>
          </a:xfrm>
          <a:prstGeom prst="rect">
            <a:avLst/>
          </a:prstGeom>
        </p:spPr>
      </p:pic>
    </p:spTree>
    <p:extLst>
      <p:ext uri="{BB962C8B-B14F-4D97-AF65-F5344CB8AC3E}">
        <p14:creationId xmlns:p14="http://schemas.microsoft.com/office/powerpoint/2010/main" val="34752016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616507" y="225028"/>
            <a:ext cx="7901354" cy="1280890"/>
          </a:xfrm>
        </p:spPr>
        <p:txBody>
          <a:bodyPr>
            <a:normAutofit/>
          </a:bodyPr>
          <a:lstStyle/>
          <a:p>
            <a:pPr eaLnBrk="1" hangingPunct="1"/>
            <a:r>
              <a:rPr lang="en-US" sz="3600" dirty="0"/>
              <a:t>Hearing </a:t>
            </a:r>
            <a:r>
              <a:rPr lang="en-US" dirty="0" smtClean="0"/>
              <a:t>Loss </a:t>
            </a:r>
            <a:r>
              <a:rPr lang="en-US" sz="3600" dirty="0" smtClean="0"/>
              <a:t>and </a:t>
            </a:r>
            <a:r>
              <a:rPr lang="en-US" sz="3600" dirty="0"/>
              <a:t>Literacy</a:t>
            </a:r>
          </a:p>
        </p:txBody>
      </p:sp>
      <p:sp>
        <p:nvSpPr>
          <p:cNvPr id="226307" name="Rectangle 3"/>
          <p:cNvSpPr>
            <a:spLocks noGrp="1" noChangeArrowheads="1"/>
          </p:cNvSpPr>
          <p:nvPr>
            <p:ph type="body" idx="1"/>
          </p:nvPr>
        </p:nvSpPr>
        <p:spPr>
          <a:xfrm>
            <a:off x="476738" y="1762368"/>
            <a:ext cx="8503920" cy="4887813"/>
          </a:xfrm>
        </p:spPr>
        <p:txBody>
          <a:bodyPr>
            <a:normAutofit lnSpcReduction="10000"/>
          </a:bodyPr>
          <a:lstStyle/>
          <a:p>
            <a:pPr eaLnBrk="1" hangingPunct="1">
              <a:lnSpc>
                <a:spcPct val="90000"/>
              </a:lnSpc>
            </a:pPr>
            <a:r>
              <a:rPr lang="en-US" sz="2400" b="1" dirty="0"/>
              <a:t>Teach </a:t>
            </a:r>
            <a:r>
              <a:rPr lang="en-US" sz="2400" b="1" i="1" dirty="0" smtClean="0"/>
              <a:t>listening first:</a:t>
            </a:r>
            <a:endParaRPr lang="en-US" sz="2400" b="1" i="1" dirty="0"/>
          </a:p>
          <a:p>
            <a:pPr eaLnBrk="1" hangingPunct="1">
              <a:lnSpc>
                <a:spcPct val="90000"/>
              </a:lnSpc>
            </a:pPr>
            <a:endParaRPr lang="en-US" sz="2400" i="1" dirty="0"/>
          </a:p>
          <a:p>
            <a:pPr lvl="1" eaLnBrk="1" hangingPunct="1">
              <a:lnSpc>
                <a:spcPct val="90000"/>
              </a:lnSpc>
            </a:pPr>
            <a:r>
              <a:rPr lang="en-US" sz="2400" dirty="0">
                <a:solidFill>
                  <a:schemeClr val="tx1"/>
                </a:solidFill>
              </a:rPr>
              <a:t>to promote neural connections within the auditory cortex </a:t>
            </a:r>
          </a:p>
          <a:p>
            <a:pPr lvl="1" eaLnBrk="1" hangingPunct="1">
              <a:lnSpc>
                <a:spcPct val="90000"/>
              </a:lnSpc>
            </a:pPr>
            <a:endParaRPr lang="en-US" sz="2400" dirty="0">
              <a:solidFill>
                <a:schemeClr val="tx1"/>
              </a:solidFill>
            </a:endParaRPr>
          </a:p>
          <a:p>
            <a:pPr lvl="1" eaLnBrk="1" hangingPunct="1">
              <a:lnSpc>
                <a:spcPct val="90000"/>
              </a:lnSpc>
            </a:pPr>
            <a:r>
              <a:rPr lang="en-US" sz="2400" dirty="0">
                <a:solidFill>
                  <a:schemeClr val="tx1"/>
                </a:solidFill>
              </a:rPr>
              <a:t>To facilitate language and reading competence. </a:t>
            </a:r>
            <a:endParaRPr lang="en-US" sz="2400" dirty="0" smtClean="0">
              <a:solidFill>
                <a:schemeClr val="tx1"/>
              </a:solidFill>
            </a:endParaRPr>
          </a:p>
          <a:p>
            <a:pPr lvl="1" eaLnBrk="1" hangingPunct="1">
              <a:lnSpc>
                <a:spcPct val="90000"/>
              </a:lnSpc>
            </a:pPr>
            <a:endParaRPr lang="en-US" sz="2400" dirty="0">
              <a:solidFill>
                <a:schemeClr val="tx1"/>
              </a:solidFill>
            </a:endParaRPr>
          </a:p>
          <a:p>
            <a:pPr lvl="1" eaLnBrk="1" hangingPunct="1">
              <a:lnSpc>
                <a:spcPct val="90000"/>
              </a:lnSpc>
            </a:pPr>
            <a:r>
              <a:rPr lang="en-US" sz="2400" dirty="0" smtClean="0">
                <a:solidFill>
                  <a:schemeClr val="tx1"/>
                </a:solidFill>
              </a:rPr>
              <a:t>Phonemic </a:t>
            </a:r>
            <a:r>
              <a:rPr lang="en-US" sz="2400" dirty="0">
                <a:solidFill>
                  <a:schemeClr val="tx1"/>
                </a:solidFill>
              </a:rPr>
              <a:t>and Phonological </a:t>
            </a:r>
            <a:r>
              <a:rPr lang="en-US" sz="2400" dirty="0" smtClean="0">
                <a:solidFill>
                  <a:schemeClr val="tx1"/>
                </a:solidFill>
              </a:rPr>
              <a:t>Awareness </a:t>
            </a:r>
            <a:r>
              <a:rPr lang="en-US" sz="2400" dirty="0">
                <a:solidFill>
                  <a:schemeClr val="tx1"/>
                </a:solidFill>
              </a:rPr>
              <a:t>training begins in </a:t>
            </a:r>
            <a:r>
              <a:rPr lang="en-US" sz="2400" b="1" dirty="0">
                <a:solidFill>
                  <a:schemeClr val="tx1"/>
                </a:solidFill>
              </a:rPr>
              <a:t>infancy. </a:t>
            </a:r>
          </a:p>
          <a:p>
            <a:pPr lvl="1" eaLnBrk="1" hangingPunct="1">
              <a:lnSpc>
                <a:spcPct val="90000"/>
              </a:lnSpc>
              <a:buFontTx/>
              <a:buNone/>
            </a:pPr>
            <a:endParaRPr lang="en-US" sz="2400" dirty="0">
              <a:solidFill>
                <a:schemeClr val="tx1"/>
              </a:solidFill>
            </a:endParaRPr>
          </a:p>
          <a:p>
            <a:pPr lvl="1" eaLnBrk="1" hangingPunct="1">
              <a:lnSpc>
                <a:spcPct val="90000"/>
              </a:lnSpc>
              <a:buFontTx/>
              <a:buNone/>
            </a:pPr>
            <a:endParaRPr lang="en-US" sz="2400" dirty="0">
              <a:solidFill>
                <a:schemeClr val="tx1"/>
              </a:solidFill>
            </a:endParaRPr>
          </a:p>
          <a:p>
            <a:pPr lvl="1" algn="ctr" eaLnBrk="1" hangingPunct="1">
              <a:lnSpc>
                <a:spcPct val="90000"/>
              </a:lnSpc>
              <a:buFontTx/>
              <a:buNone/>
            </a:pPr>
            <a:r>
              <a:rPr lang="en-US" sz="2400" b="1" i="1" dirty="0">
                <a:solidFill>
                  <a:schemeClr val="tx1"/>
                </a:solidFill>
              </a:rPr>
              <a:t>Hearing does NOT equal Listening!</a:t>
            </a:r>
          </a:p>
          <a:p>
            <a:pPr lvl="1" eaLnBrk="1" hangingPunct="1">
              <a:lnSpc>
                <a:spcPct val="90000"/>
              </a:lnSpc>
              <a:buFontTx/>
              <a:buNone/>
            </a:pPr>
            <a:endParaRPr lang="en-US" sz="2400" b="1" i="1" dirty="0">
              <a:solidFill>
                <a:schemeClr val="tx1"/>
              </a:solidFill>
            </a:endParaRPr>
          </a:p>
        </p:txBody>
      </p:sp>
    </p:spTree>
    <p:extLst>
      <p:ext uri="{BB962C8B-B14F-4D97-AF65-F5344CB8AC3E}">
        <p14:creationId xmlns:p14="http://schemas.microsoft.com/office/powerpoint/2010/main" val="257276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23" y="274976"/>
            <a:ext cx="6589199" cy="1280890"/>
          </a:xfrm>
        </p:spPr>
        <p:txBody>
          <a:bodyPr>
            <a:normAutofit/>
          </a:bodyPr>
          <a:lstStyle/>
          <a:p>
            <a:pPr algn="ctr"/>
            <a:r>
              <a:rPr lang="en-US" sz="4000" dirty="0" smtClean="0"/>
              <a:t>The Campaign</a:t>
            </a:r>
            <a:endParaRPr lang="en-US" sz="4000" dirty="0"/>
          </a:p>
        </p:txBody>
      </p:sp>
      <p:sp>
        <p:nvSpPr>
          <p:cNvPr id="3" name="Content Placeholder 2"/>
          <p:cNvSpPr>
            <a:spLocks noGrp="1"/>
          </p:cNvSpPr>
          <p:nvPr>
            <p:ph idx="1"/>
          </p:nvPr>
        </p:nvSpPr>
        <p:spPr>
          <a:xfrm>
            <a:off x="1163783" y="1180407"/>
            <a:ext cx="7370618" cy="5370022"/>
          </a:xfrm>
        </p:spPr>
        <p:txBody>
          <a:bodyPr>
            <a:normAutofit fontScale="92500" lnSpcReduction="20000"/>
          </a:bodyPr>
          <a:lstStyle/>
          <a:p>
            <a:r>
              <a:rPr lang="en-US" sz="2200" dirty="0" smtClean="0">
                <a:effectLst/>
              </a:rPr>
              <a:t>The Campaign for Grade-Level Reading: 3</a:t>
            </a:r>
            <a:r>
              <a:rPr lang="en-US" sz="2200" baseline="30000" dirty="0" smtClean="0">
                <a:effectLst/>
              </a:rPr>
              <a:t>rd</a:t>
            </a:r>
            <a:r>
              <a:rPr lang="en-US" sz="2200" dirty="0" smtClean="0">
                <a:effectLst/>
              </a:rPr>
              <a:t> Grade Reading Success Matters!</a:t>
            </a:r>
          </a:p>
          <a:p>
            <a:r>
              <a:rPr lang="en-US" sz="2200" dirty="0" smtClean="0">
                <a:effectLst/>
                <a:hlinkClick r:id="rId2"/>
              </a:rPr>
              <a:t>http://gradelevelreading.net/</a:t>
            </a:r>
            <a:endParaRPr lang="en-US" sz="2200" dirty="0" smtClean="0">
              <a:effectLst/>
            </a:endParaRPr>
          </a:p>
          <a:p>
            <a:r>
              <a:rPr lang="en-US" sz="2200" dirty="0" smtClean="0">
                <a:effectLst/>
              </a:rPr>
              <a:t>Research shows that proficiency in reading by the end of third grade enables students to shift from learning to read to reading to learn, and to master the more complex subject matter they encounter in the fourth grade curriculum. Most students who fail to reach this critical milestone falter in the later grades and often drop out before earning a high school diploma. Yet two-thirds of U.S. fourth graders are not proficient readers, according to national reading assessment data. This disturbing statistic is made even worse by the fact that more than four out of every five low-income students miss this critical milestone.</a:t>
            </a:r>
          </a:p>
          <a:p>
            <a:endParaRPr lang="en-US" sz="2200" dirty="0"/>
          </a:p>
          <a:p>
            <a:r>
              <a:rPr lang="en-US" sz="2200" dirty="0" smtClean="0">
                <a:effectLst/>
              </a:rPr>
              <a:t>About 67 percent nationwide and more than 80 percent of those from low-income families—are not proficient readers by the end of third grade</a:t>
            </a:r>
          </a:p>
          <a:p>
            <a:endParaRPr lang="en-US" dirty="0"/>
          </a:p>
        </p:txBody>
      </p:sp>
    </p:spTree>
    <p:extLst>
      <p:ext uri="{BB962C8B-B14F-4D97-AF65-F5344CB8AC3E}">
        <p14:creationId xmlns:p14="http://schemas.microsoft.com/office/powerpoint/2010/main" val="4284473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normAutofit/>
          </a:bodyPr>
          <a:lstStyle/>
          <a:p>
            <a:r>
              <a:rPr lang="en-US" sz="3600" dirty="0"/>
              <a:t>Literacy Definitions</a:t>
            </a:r>
          </a:p>
        </p:txBody>
      </p:sp>
      <p:pic>
        <p:nvPicPr>
          <p:cNvPr id="227331" name="Picture 2" descr="C:\Program Files\Microsoft Office\MEDIA\CAGCAT10\j0299125.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62537" y="2958122"/>
            <a:ext cx="3352800" cy="3352800"/>
          </a:xfrm>
          <a:noFill/>
        </p:spPr>
      </p:pic>
      <p:pic>
        <p:nvPicPr>
          <p:cNvPr id="3" name="Picture 2">
            <a:extLst>
              <a:ext uri="{FF2B5EF4-FFF2-40B4-BE49-F238E27FC236}">
                <a16:creationId xmlns:a16="http://schemas.microsoft.com/office/drawing/2014/main" id="{24F7ADCF-173B-4BBD-B2A0-B844A3D00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800" y="1601645"/>
            <a:ext cx="3438768" cy="3032877"/>
          </a:xfrm>
          <a:prstGeom prst="rect">
            <a:avLst/>
          </a:prstGeom>
        </p:spPr>
      </p:pic>
    </p:spTree>
    <p:extLst>
      <p:ext uri="{BB962C8B-B14F-4D97-AF65-F5344CB8AC3E}">
        <p14:creationId xmlns:p14="http://schemas.microsoft.com/office/powerpoint/2010/main" val="1529303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1524000" y="277446"/>
            <a:ext cx="8534400" cy="758952"/>
          </a:xfrm>
        </p:spPr>
        <p:txBody>
          <a:bodyPr>
            <a:noAutofit/>
          </a:bodyPr>
          <a:lstStyle/>
          <a:p>
            <a:pPr eaLnBrk="1" hangingPunct="1"/>
            <a:r>
              <a:rPr lang="en-US" sz="3600" dirty="0"/>
              <a:t>Literacy Definitions</a:t>
            </a:r>
            <a:br>
              <a:rPr lang="en-US" sz="3600" dirty="0"/>
            </a:br>
            <a:endParaRPr lang="en-US" sz="3600" dirty="0"/>
          </a:p>
        </p:txBody>
      </p:sp>
      <p:sp>
        <p:nvSpPr>
          <p:cNvPr id="238595" name="Rectangle 3"/>
          <p:cNvSpPr>
            <a:spLocks noGrp="1" noChangeArrowheads="1"/>
          </p:cNvSpPr>
          <p:nvPr>
            <p:ph type="body" idx="1"/>
          </p:nvPr>
        </p:nvSpPr>
        <p:spPr>
          <a:xfrm>
            <a:off x="246185" y="1328616"/>
            <a:ext cx="8839200" cy="5529384"/>
          </a:xfrm>
        </p:spPr>
        <p:txBody>
          <a:bodyPr>
            <a:normAutofit fontScale="55000" lnSpcReduction="20000"/>
          </a:bodyPr>
          <a:lstStyle/>
          <a:p>
            <a:pPr lvl="1">
              <a:lnSpc>
                <a:spcPct val="90000"/>
              </a:lnSpc>
            </a:pPr>
            <a:r>
              <a:rPr lang="en-US" sz="3800" b="1" dirty="0">
                <a:solidFill>
                  <a:schemeClr val="tx1"/>
                </a:solidFill>
              </a:rPr>
              <a:t>Metalinguistic Awareness</a:t>
            </a:r>
            <a:r>
              <a:rPr lang="en-US" sz="3800" b="1" dirty="0"/>
              <a:t>: </a:t>
            </a:r>
            <a:r>
              <a:rPr lang="en-US" sz="3800" dirty="0"/>
              <a:t>think about, talk about, and manipulate language; the language of learning</a:t>
            </a:r>
          </a:p>
          <a:p>
            <a:pPr lvl="2">
              <a:lnSpc>
                <a:spcPct val="90000"/>
              </a:lnSpc>
            </a:pPr>
            <a:r>
              <a:rPr lang="en-US" sz="3600" dirty="0"/>
              <a:t>Plays an important role in phonological, word, syntactic, pragmatic and meta-textual awareness</a:t>
            </a:r>
          </a:p>
          <a:p>
            <a:pPr lvl="1">
              <a:lnSpc>
                <a:spcPct val="90000"/>
              </a:lnSpc>
            </a:pPr>
            <a:endParaRPr lang="en-US" sz="2900" b="1" dirty="0"/>
          </a:p>
          <a:p>
            <a:pPr eaLnBrk="1" hangingPunct="1">
              <a:lnSpc>
                <a:spcPct val="90000"/>
              </a:lnSpc>
            </a:pPr>
            <a:endParaRPr lang="en-US" sz="2900" dirty="0"/>
          </a:p>
          <a:p>
            <a:pPr lvl="1">
              <a:lnSpc>
                <a:spcPct val="90000"/>
              </a:lnSpc>
            </a:pPr>
            <a:r>
              <a:rPr lang="en-US" sz="3800" b="1" dirty="0">
                <a:solidFill>
                  <a:schemeClr val="tx1"/>
                </a:solidFill>
              </a:rPr>
              <a:t>Phonological Awareness</a:t>
            </a:r>
            <a:r>
              <a:rPr lang="en-US" sz="3800" dirty="0"/>
              <a:t>: large units such as words, syllables, AND phonemes; one aspect of metalinguistic awareness</a:t>
            </a:r>
          </a:p>
          <a:p>
            <a:pPr lvl="2">
              <a:lnSpc>
                <a:spcPct val="90000"/>
              </a:lnSpc>
            </a:pPr>
            <a:r>
              <a:rPr lang="en-US" sz="3600" dirty="0"/>
              <a:t>Sentences: made of words</a:t>
            </a:r>
          </a:p>
          <a:p>
            <a:pPr lvl="2">
              <a:lnSpc>
                <a:spcPct val="90000"/>
              </a:lnSpc>
            </a:pPr>
            <a:r>
              <a:rPr lang="en-US" sz="3600" dirty="0"/>
              <a:t>Words : made up of syllables and sounds</a:t>
            </a:r>
          </a:p>
          <a:p>
            <a:pPr lvl="2">
              <a:lnSpc>
                <a:spcPct val="90000"/>
              </a:lnSpc>
            </a:pPr>
            <a:r>
              <a:rPr lang="en-US" sz="3600" dirty="0"/>
              <a:t>Syllables: made up of sounds</a:t>
            </a:r>
          </a:p>
          <a:p>
            <a:pPr lvl="2">
              <a:lnSpc>
                <a:spcPct val="90000"/>
              </a:lnSpc>
            </a:pPr>
            <a:r>
              <a:rPr lang="en-US" sz="3600" dirty="0"/>
              <a:t>Letters: represent sounds</a:t>
            </a:r>
          </a:p>
          <a:p>
            <a:pPr lvl="1">
              <a:lnSpc>
                <a:spcPct val="90000"/>
              </a:lnSpc>
            </a:pPr>
            <a:endParaRPr lang="en-US" sz="2900" dirty="0"/>
          </a:p>
          <a:p>
            <a:pPr lvl="1">
              <a:lnSpc>
                <a:spcPct val="90000"/>
              </a:lnSpc>
            </a:pPr>
            <a:endParaRPr lang="en-US" sz="2900" b="1" dirty="0"/>
          </a:p>
          <a:p>
            <a:pPr lvl="1">
              <a:lnSpc>
                <a:spcPct val="90000"/>
              </a:lnSpc>
            </a:pPr>
            <a:r>
              <a:rPr lang="en-US" sz="3600" b="1" dirty="0">
                <a:solidFill>
                  <a:schemeClr val="tx1"/>
                </a:solidFill>
              </a:rPr>
              <a:t>Phonemic Awareness</a:t>
            </a:r>
            <a:r>
              <a:rPr lang="en-US" sz="3600" dirty="0"/>
              <a:t>: speech sounds only; one aspect of phonological awareness</a:t>
            </a:r>
          </a:p>
          <a:p>
            <a:pPr lvl="2">
              <a:lnSpc>
                <a:spcPct val="90000"/>
              </a:lnSpc>
            </a:pPr>
            <a:r>
              <a:rPr lang="en-US" sz="3600" dirty="0"/>
              <a:t>Spoken words are sequences of phonemes which are the smallest units of speech</a:t>
            </a:r>
          </a:p>
          <a:p>
            <a:pPr lvl="1">
              <a:lnSpc>
                <a:spcPct val="90000"/>
              </a:lnSpc>
            </a:pPr>
            <a:endParaRPr lang="en-US" sz="2400" dirty="0"/>
          </a:p>
          <a:p>
            <a:pPr eaLnBrk="1" hangingPunct="1">
              <a:lnSpc>
                <a:spcPct val="90000"/>
              </a:lnSpc>
            </a:pPr>
            <a:endParaRPr lang="en-US" sz="2800" dirty="0"/>
          </a:p>
        </p:txBody>
      </p:sp>
    </p:spTree>
    <p:extLst>
      <p:ext uri="{BB962C8B-B14F-4D97-AF65-F5344CB8AC3E}">
        <p14:creationId xmlns:p14="http://schemas.microsoft.com/office/powerpoint/2010/main" val="24824713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593508" y="334941"/>
            <a:ext cx="6589199" cy="1280890"/>
          </a:xfrm>
        </p:spPr>
        <p:txBody>
          <a:bodyPr>
            <a:normAutofit/>
          </a:bodyPr>
          <a:lstStyle/>
          <a:p>
            <a:pPr eaLnBrk="1" hangingPunct="1"/>
            <a:r>
              <a:rPr lang="en-US" sz="3600" dirty="0" smtClean="0"/>
              <a:t>A Simplified </a:t>
            </a:r>
            <a:r>
              <a:rPr lang="en-US" sz="3600" dirty="0"/>
              <a:t>View of Reading</a:t>
            </a:r>
          </a:p>
        </p:txBody>
      </p:sp>
      <p:sp>
        <p:nvSpPr>
          <p:cNvPr id="229379" name="Rectangle 3"/>
          <p:cNvSpPr>
            <a:spLocks noGrp="1" noChangeArrowheads="1"/>
          </p:cNvSpPr>
          <p:nvPr>
            <p:ph type="body" idx="1"/>
          </p:nvPr>
        </p:nvSpPr>
        <p:spPr>
          <a:xfrm>
            <a:off x="1182688" y="1453662"/>
            <a:ext cx="7772400" cy="5251939"/>
          </a:xfrm>
        </p:spPr>
        <p:txBody>
          <a:bodyPr>
            <a:normAutofit lnSpcReduction="10000"/>
          </a:bodyPr>
          <a:lstStyle/>
          <a:p>
            <a:pPr eaLnBrk="1" hangingPunct="1">
              <a:lnSpc>
                <a:spcPct val="90000"/>
              </a:lnSpc>
            </a:pPr>
            <a:r>
              <a:rPr lang="en-US" sz="2800" b="1" dirty="0"/>
              <a:t>Decoding + Comprehension = Reading</a:t>
            </a:r>
          </a:p>
          <a:p>
            <a:pPr lvl="1" eaLnBrk="1" hangingPunct="1">
              <a:lnSpc>
                <a:spcPct val="90000"/>
              </a:lnSpc>
            </a:pPr>
            <a:endParaRPr lang="en-US" sz="2500" b="1" dirty="0">
              <a:solidFill>
                <a:schemeClr val="tx1"/>
              </a:solidFill>
            </a:endParaRPr>
          </a:p>
          <a:p>
            <a:pPr lvl="1" eaLnBrk="1" hangingPunct="1">
              <a:lnSpc>
                <a:spcPct val="90000"/>
              </a:lnSpc>
            </a:pPr>
            <a:r>
              <a:rPr lang="en-US" sz="2500" b="1" dirty="0">
                <a:solidFill>
                  <a:schemeClr val="tx1"/>
                </a:solidFill>
              </a:rPr>
              <a:t>Decoding Skills </a:t>
            </a:r>
            <a:r>
              <a:rPr lang="en-US" sz="2500" dirty="0">
                <a:solidFill>
                  <a:schemeClr val="tx1"/>
                </a:solidFill>
              </a:rPr>
              <a:t>allow information to “get in</a:t>
            </a:r>
            <a:r>
              <a:rPr lang="en-US" sz="2400" dirty="0">
                <a:solidFill>
                  <a:schemeClr val="tx1"/>
                </a:solidFill>
              </a:rPr>
              <a:t>” </a:t>
            </a:r>
          </a:p>
          <a:p>
            <a:pPr lvl="2" eaLnBrk="1" hangingPunct="1">
              <a:lnSpc>
                <a:spcPct val="90000"/>
              </a:lnSpc>
            </a:pPr>
            <a:r>
              <a:rPr lang="en-US" sz="2000" dirty="0"/>
              <a:t>Print knowledge </a:t>
            </a:r>
          </a:p>
          <a:p>
            <a:pPr lvl="2" eaLnBrk="1" hangingPunct="1">
              <a:lnSpc>
                <a:spcPct val="90000"/>
              </a:lnSpc>
            </a:pPr>
            <a:r>
              <a:rPr lang="en-US" sz="2000" dirty="0"/>
              <a:t>Phonological and Phonemic Awareness</a:t>
            </a:r>
          </a:p>
          <a:p>
            <a:pPr lvl="2" eaLnBrk="1" hangingPunct="1">
              <a:lnSpc>
                <a:spcPct val="90000"/>
              </a:lnSpc>
            </a:pPr>
            <a:r>
              <a:rPr lang="en-US" sz="2000" dirty="0"/>
              <a:t>Phonics and the Alphabetic Principle</a:t>
            </a:r>
          </a:p>
          <a:p>
            <a:pPr lvl="1" eaLnBrk="1" hangingPunct="1">
              <a:lnSpc>
                <a:spcPct val="90000"/>
              </a:lnSpc>
            </a:pPr>
            <a:endParaRPr lang="en-US" sz="2500" b="1" dirty="0">
              <a:solidFill>
                <a:schemeClr val="tx1"/>
              </a:solidFill>
            </a:endParaRPr>
          </a:p>
          <a:p>
            <a:pPr lvl="1" eaLnBrk="1" hangingPunct="1">
              <a:lnSpc>
                <a:spcPct val="90000"/>
              </a:lnSpc>
            </a:pPr>
            <a:r>
              <a:rPr lang="en-US" sz="2500" b="1" dirty="0">
                <a:solidFill>
                  <a:schemeClr val="tx1"/>
                </a:solidFill>
              </a:rPr>
              <a:t>Language Comprehension </a:t>
            </a:r>
            <a:r>
              <a:rPr lang="en-US" sz="2500" dirty="0">
                <a:solidFill>
                  <a:schemeClr val="tx1"/>
                </a:solidFill>
              </a:rPr>
              <a:t>allows us to “make sense of it”…once it is “in”</a:t>
            </a:r>
          </a:p>
          <a:p>
            <a:pPr lvl="2" eaLnBrk="1" hangingPunct="1">
              <a:lnSpc>
                <a:spcPct val="90000"/>
              </a:lnSpc>
            </a:pPr>
            <a:r>
              <a:rPr lang="en-US" sz="2000" dirty="0"/>
              <a:t>Grammar</a:t>
            </a:r>
          </a:p>
          <a:p>
            <a:pPr lvl="2" eaLnBrk="1" hangingPunct="1">
              <a:lnSpc>
                <a:spcPct val="90000"/>
              </a:lnSpc>
            </a:pPr>
            <a:r>
              <a:rPr lang="en-US" sz="2000" dirty="0"/>
              <a:t>Vocabulary</a:t>
            </a:r>
          </a:p>
          <a:p>
            <a:pPr lvl="2" eaLnBrk="1" hangingPunct="1">
              <a:lnSpc>
                <a:spcPct val="90000"/>
              </a:lnSpc>
            </a:pPr>
            <a:r>
              <a:rPr lang="en-US" sz="2000" dirty="0"/>
              <a:t>Narrative skills</a:t>
            </a:r>
          </a:p>
          <a:p>
            <a:pPr lvl="2" eaLnBrk="1" hangingPunct="1">
              <a:lnSpc>
                <a:spcPct val="90000"/>
              </a:lnSpc>
            </a:pPr>
            <a:r>
              <a:rPr lang="en-US" sz="2000" dirty="0"/>
              <a:t>Metalinguistic awareness</a:t>
            </a:r>
          </a:p>
        </p:txBody>
      </p:sp>
    </p:spTree>
    <p:extLst>
      <p:ext uri="{BB962C8B-B14F-4D97-AF65-F5344CB8AC3E}">
        <p14:creationId xmlns:p14="http://schemas.microsoft.com/office/powerpoint/2010/main" val="16888570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366698" y="344887"/>
            <a:ext cx="8682891" cy="1280890"/>
          </a:xfrm>
        </p:spPr>
        <p:txBody>
          <a:bodyPr/>
          <a:lstStyle/>
          <a:p>
            <a:pPr eaLnBrk="1" hangingPunct="1"/>
            <a:r>
              <a:rPr lang="en-US" dirty="0" smtClean="0"/>
              <a:t> A Simplified View of Reading</a:t>
            </a:r>
            <a:endParaRPr lang="en-US" dirty="0"/>
          </a:p>
        </p:txBody>
      </p:sp>
      <p:sp>
        <p:nvSpPr>
          <p:cNvPr id="261123" name="Rectangle 3"/>
          <p:cNvSpPr>
            <a:spLocks noGrp="1" noChangeArrowheads="1"/>
          </p:cNvSpPr>
          <p:nvPr>
            <p:ph type="body" idx="1"/>
          </p:nvPr>
        </p:nvSpPr>
        <p:spPr>
          <a:xfrm>
            <a:off x="1132811" y="1743393"/>
            <a:ext cx="7772400" cy="4611687"/>
          </a:xfrm>
        </p:spPr>
        <p:txBody>
          <a:bodyPr/>
          <a:lstStyle/>
          <a:p>
            <a:pPr eaLnBrk="1" hangingPunct="1">
              <a:lnSpc>
                <a:spcPct val="90000"/>
              </a:lnSpc>
            </a:pPr>
            <a:r>
              <a:rPr lang="en-US" sz="2400" dirty="0"/>
              <a:t>Non-fluent Reader</a:t>
            </a:r>
          </a:p>
          <a:p>
            <a:pPr lvl="1" eaLnBrk="1" hangingPunct="1">
              <a:lnSpc>
                <a:spcPct val="90000"/>
              </a:lnSpc>
            </a:pPr>
            <a:r>
              <a:rPr lang="en-US" sz="2400" dirty="0"/>
              <a:t>Mental effort  on DECODING</a:t>
            </a:r>
          </a:p>
          <a:p>
            <a:pPr lvl="1" eaLnBrk="1" hangingPunct="1">
              <a:lnSpc>
                <a:spcPct val="90000"/>
              </a:lnSpc>
            </a:pPr>
            <a:r>
              <a:rPr lang="en-US" sz="2400" dirty="0"/>
              <a:t>Negatively impacts Comprehension</a:t>
            </a:r>
          </a:p>
          <a:p>
            <a:pPr eaLnBrk="1" hangingPunct="1">
              <a:lnSpc>
                <a:spcPct val="90000"/>
              </a:lnSpc>
            </a:pPr>
            <a:endParaRPr lang="en-US" sz="2400" dirty="0"/>
          </a:p>
          <a:p>
            <a:pPr eaLnBrk="1" hangingPunct="1">
              <a:lnSpc>
                <a:spcPct val="90000"/>
              </a:lnSpc>
            </a:pPr>
            <a:r>
              <a:rPr lang="en-US" sz="2400" dirty="0"/>
              <a:t>Fluent Reader</a:t>
            </a:r>
          </a:p>
          <a:p>
            <a:pPr lvl="1" eaLnBrk="1" hangingPunct="1">
              <a:lnSpc>
                <a:spcPct val="90000"/>
              </a:lnSpc>
            </a:pPr>
            <a:r>
              <a:rPr lang="en-US" sz="2400" dirty="0"/>
              <a:t>Decoding is automatic, fast and accurate</a:t>
            </a:r>
          </a:p>
          <a:p>
            <a:pPr lvl="1" eaLnBrk="1" hangingPunct="1">
              <a:lnSpc>
                <a:spcPct val="90000"/>
              </a:lnSpc>
            </a:pPr>
            <a:r>
              <a:rPr lang="en-US" sz="2400" dirty="0"/>
              <a:t>Mental effort on COMPREHENSION</a:t>
            </a:r>
          </a:p>
          <a:p>
            <a:pPr marL="274320" lvl="1" indent="0" eaLnBrk="1" hangingPunct="1">
              <a:lnSpc>
                <a:spcPct val="90000"/>
              </a:lnSpc>
              <a:buNone/>
            </a:pPr>
            <a:endParaRPr lang="en-US" sz="2400" b="1" i="1" dirty="0">
              <a:solidFill>
                <a:schemeClr val="tx2"/>
              </a:solidFill>
            </a:endParaRPr>
          </a:p>
          <a:p>
            <a:pPr marL="274320" lvl="1" indent="0" eaLnBrk="1" hangingPunct="1">
              <a:lnSpc>
                <a:spcPct val="90000"/>
              </a:lnSpc>
              <a:buNone/>
            </a:pPr>
            <a:r>
              <a:rPr lang="en-US" sz="2400" i="1" dirty="0">
                <a:solidFill>
                  <a:schemeClr val="tx2"/>
                </a:solidFill>
              </a:rPr>
              <a:t>The fluent reader can accurately decode and comprehend at the same time with automaticity.</a:t>
            </a:r>
          </a:p>
        </p:txBody>
      </p:sp>
    </p:spTree>
    <p:extLst>
      <p:ext uri="{BB962C8B-B14F-4D97-AF65-F5344CB8AC3E}">
        <p14:creationId xmlns:p14="http://schemas.microsoft.com/office/powerpoint/2010/main" val="15292952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Complex View of Reading</a:t>
            </a:r>
            <a:endParaRPr lang="en-US" dirty="0"/>
          </a:p>
        </p:txBody>
      </p:sp>
      <p:sp>
        <p:nvSpPr>
          <p:cNvPr id="3" name="Content Placeholder 2"/>
          <p:cNvSpPr>
            <a:spLocks noGrp="1"/>
          </p:cNvSpPr>
          <p:nvPr>
            <p:ph idx="1"/>
          </p:nvPr>
        </p:nvSpPr>
        <p:spPr/>
        <p:txBody>
          <a:bodyPr>
            <a:normAutofit/>
          </a:bodyPr>
          <a:lstStyle/>
          <a:p>
            <a:r>
              <a:rPr lang="en-US" sz="2400" dirty="0" smtClean="0"/>
              <a:t>It’s not so simple after all…</a:t>
            </a:r>
            <a:endParaRPr lang="en-US" sz="2400" dirty="0"/>
          </a:p>
        </p:txBody>
      </p:sp>
    </p:spTree>
    <p:extLst>
      <p:ext uri="{BB962C8B-B14F-4D97-AF65-F5344CB8AC3E}">
        <p14:creationId xmlns:p14="http://schemas.microsoft.com/office/powerpoint/2010/main" val="56782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112" y="377520"/>
            <a:ext cx="6589199" cy="1280890"/>
          </a:xfrm>
        </p:spPr>
        <p:txBody>
          <a:bodyPr>
            <a:normAutofit fontScale="90000"/>
          </a:bodyPr>
          <a:lstStyle/>
          <a:p>
            <a:r>
              <a:rPr lang="en-US" dirty="0" smtClean="0"/>
              <a:t>Model of the Reading Process</a:t>
            </a:r>
            <a:br>
              <a:rPr lang="en-US" dirty="0" smtClean="0"/>
            </a:br>
            <a:r>
              <a:rPr lang="en-US" dirty="0" smtClean="0"/>
              <a:t> Anne Van Kleek,1998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3247237"/>
              </p:ext>
            </p:extLst>
          </p:nvPr>
        </p:nvGraphicFramePr>
        <p:xfrm>
          <a:off x="33596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195156" y="1658410"/>
            <a:ext cx="2183016" cy="784830"/>
          </a:xfrm>
          <a:prstGeom prst="rect">
            <a:avLst/>
          </a:prstGeom>
          <a:noFill/>
        </p:spPr>
        <p:txBody>
          <a:bodyPr wrap="square" rtlCol="0">
            <a:spAutoFit/>
          </a:bodyPr>
          <a:lstStyle/>
          <a:p>
            <a:pPr>
              <a:buFont typeface="Wingdings" charset="0"/>
              <a:buChar char="ü"/>
            </a:pPr>
            <a:r>
              <a:rPr lang="en-US" sz="900" dirty="0" smtClean="0"/>
              <a:t>World Knowledge,</a:t>
            </a:r>
          </a:p>
          <a:p>
            <a:pPr>
              <a:buFont typeface="Wingdings" charset="0"/>
              <a:buChar char="ü"/>
            </a:pPr>
            <a:r>
              <a:rPr lang="en-US" sz="900" dirty="0" smtClean="0"/>
              <a:t>Syntax</a:t>
            </a:r>
          </a:p>
          <a:p>
            <a:pPr>
              <a:buFont typeface="Wingdings" charset="0"/>
              <a:buChar char="ü"/>
            </a:pPr>
            <a:r>
              <a:rPr lang="en-US" sz="900" dirty="0" smtClean="0"/>
              <a:t>Reasoning</a:t>
            </a:r>
          </a:p>
          <a:p>
            <a:pPr>
              <a:buFont typeface="Wingdings" charset="0"/>
              <a:buChar char="ü"/>
            </a:pPr>
            <a:r>
              <a:rPr lang="en-US" sz="900" dirty="0" smtClean="0"/>
              <a:t>Book Conventions</a:t>
            </a:r>
          </a:p>
          <a:p>
            <a:pPr>
              <a:buFont typeface="Wingdings" charset="0"/>
              <a:buChar char="ü"/>
            </a:pPr>
            <a:r>
              <a:rPr lang="en-US" sz="900" dirty="0" smtClean="0"/>
              <a:t>Narrative Development</a:t>
            </a:r>
            <a:endParaRPr lang="en-US" sz="900" dirty="0"/>
          </a:p>
        </p:txBody>
      </p:sp>
      <p:sp>
        <p:nvSpPr>
          <p:cNvPr id="6" name="TextBox 5"/>
          <p:cNvSpPr txBox="1"/>
          <p:nvPr/>
        </p:nvSpPr>
        <p:spPr>
          <a:xfrm>
            <a:off x="6916379" y="3579228"/>
            <a:ext cx="1700233" cy="646331"/>
          </a:xfrm>
          <a:prstGeom prst="rect">
            <a:avLst/>
          </a:prstGeom>
          <a:noFill/>
        </p:spPr>
        <p:txBody>
          <a:bodyPr wrap="square" rtlCol="0">
            <a:spAutoFit/>
          </a:bodyPr>
          <a:lstStyle/>
          <a:p>
            <a:pPr>
              <a:buFont typeface="Wingdings" charset="0"/>
              <a:buChar char="ü"/>
            </a:pPr>
            <a:r>
              <a:rPr lang="en-US" sz="900" dirty="0" smtClean="0"/>
              <a:t>Syllable Segmentation</a:t>
            </a:r>
          </a:p>
          <a:p>
            <a:pPr>
              <a:buFont typeface="Wingdings" charset="0"/>
              <a:buChar char="ü"/>
            </a:pPr>
            <a:r>
              <a:rPr lang="en-US" sz="900" dirty="0" smtClean="0"/>
              <a:t>Rhyming</a:t>
            </a:r>
          </a:p>
          <a:p>
            <a:pPr>
              <a:buFont typeface="Wingdings" charset="0"/>
              <a:buChar char="ü"/>
            </a:pPr>
            <a:r>
              <a:rPr lang="en-US" sz="900" dirty="0" smtClean="0"/>
              <a:t>Phoneme Segmentation</a:t>
            </a:r>
          </a:p>
          <a:p>
            <a:endParaRPr lang="en-US" sz="900" dirty="0"/>
          </a:p>
        </p:txBody>
      </p:sp>
      <p:sp>
        <p:nvSpPr>
          <p:cNvPr id="7" name="TextBox 6"/>
          <p:cNvSpPr txBox="1"/>
          <p:nvPr/>
        </p:nvSpPr>
        <p:spPr>
          <a:xfrm>
            <a:off x="5270499" y="5259515"/>
            <a:ext cx="1318133" cy="715581"/>
          </a:xfrm>
          <a:prstGeom prst="rect">
            <a:avLst/>
          </a:prstGeom>
          <a:noFill/>
        </p:spPr>
        <p:txBody>
          <a:bodyPr wrap="square" rtlCol="0">
            <a:spAutoFit/>
          </a:bodyPr>
          <a:lstStyle/>
          <a:p>
            <a:pPr>
              <a:buFont typeface="Wingdings" charset="0"/>
              <a:buChar char="ü"/>
            </a:pPr>
            <a:r>
              <a:rPr lang="en-US" sz="900" dirty="0" smtClean="0"/>
              <a:t>Letter Knowledge</a:t>
            </a:r>
          </a:p>
          <a:p>
            <a:pPr>
              <a:buFont typeface="Wingdings" charset="0"/>
              <a:buChar char="ü"/>
            </a:pPr>
            <a:r>
              <a:rPr lang="en-US" sz="900" dirty="0" smtClean="0"/>
              <a:t>Print Conventions</a:t>
            </a:r>
          </a:p>
          <a:p>
            <a:endParaRPr lang="en-US" sz="900" dirty="0" smtClean="0"/>
          </a:p>
          <a:p>
            <a:pPr>
              <a:spcBef>
                <a:spcPct val="50000"/>
              </a:spcBef>
            </a:pPr>
            <a:endParaRPr lang="en-US" sz="900" dirty="0"/>
          </a:p>
        </p:txBody>
      </p:sp>
      <p:sp>
        <p:nvSpPr>
          <p:cNvPr id="8" name="TextBox 7"/>
          <p:cNvSpPr txBox="1"/>
          <p:nvPr/>
        </p:nvSpPr>
        <p:spPr>
          <a:xfrm>
            <a:off x="608726" y="3411288"/>
            <a:ext cx="1794690" cy="369332"/>
          </a:xfrm>
          <a:prstGeom prst="rect">
            <a:avLst/>
          </a:prstGeom>
          <a:noFill/>
        </p:spPr>
        <p:txBody>
          <a:bodyPr wrap="square" rtlCol="0">
            <a:spAutoFit/>
          </a:bodyPr>
          <a:lstStyle/>
          <a:p>
            <a:pPr>
              <a:buFont typeface="Wingdings" charset="0"/>
              <a:buChar char="ü"/>
            </a:pPr>
            <a:r>
              <a:rPr lang="en-US" sz="900" dirty="0" smtClean="0"/>
              <a:t>Vocabulary Development</a:t>
            </a:r>
          </a:p>
          <a:p>
            <a:pPr>
              <a:buFont typeface="Wingdings" charset="0"/>
              <a:buChar char="ü"/>
            </a:pPr>
            <a:r>
              <a:rPr lang="en-US" sz="900" dirty="0" smtClean="0"/>
              <a:t>Word Awareness</a:t>
            </a:r>
            <a:endParaRPr lang="en-US" sz="900" dirty="0"/>
          </a:p>
        </p:txBody>
      </p:sp>
      <p:sp>
        <p:nvSpPr>
          <p:cNvPr id="9" name="TextBox 8"/>
          <p:cNvSpPr txBox="1"/>
          <p:nvPr/>
        </p:nvSpPr>
        <p:spPr>
          <a:xfrm>
            <a:off x="6916379" y="6283114"/>
            <a:ext cx="1889293" cy="230832"/>
          </a:xfrm>
          <a:prstGeom prst="rect">
            <a:avLst/>
          </a:prstGeom>
          <a:noFill/>
        </p:spPr>
        <p:txBody>
          <a:bodyPr wrap="square" rtlCol="0">
            <a:spAutoFit/>
          </a:bodyPr>
          <a:lstStyle/>
          <a:p>
            <a:r>
              <a:rPr lang="en-US" sz="900" dirty="0" smtClean="0"/>
              <a:t>Adams’ (1990)</a:t>
            </a:r>
            <a:endParaRPr lang="en-US" sz="900" dirty="0"/>
          </a:p>
        </p:txBody>
      </p:sp>
    </p:spTree>
    <p:extLst>
      <p:ext uri="{BB962C8B-B14F-4D97-AF65-F5344CB8AC3E}">
        <p14:creationId xmlns:p14="http://schemas.microsoft.com/office/powerpoint/2010/main" val="2470008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Context Processor			</a:t>
            </a:r>
            <a:endParaRPr lang="en-US" dirty="0"/>
          </a:p>
        </p:txBody>
      </p:sp>
      <p:sp>
        <p:nvSpPr>
          <p:cNvPr id="3" name="Content Placeholder 2"/>
          <p:cNvSpPr>
            <a:spLocks noGrp="1"/>
          </p:cNvSpPr>
          <p:nvPr>
            <p:ph sz="quarter" idx="1"/>
          </p:nvPr>
        </p:nvSpPr>
        <p:spPr>
          <a:xfrm>
            <a:off x="914400" y="1634836"/>
            <a:ext cx="7620000" cy="4491644"/>
          </a:xfrm>
        </p:spPr>
        <p:txBody>
          <a:bodyPr>
            <a:noAutofit/>
          </a:bodyPr>
          <a:lstStyle/>
          <a:p>
            <a:r>
              <a:rPr lang="en-US" sz="2400" dirty="0" smtClean="0"/>
              <a:t>The processor in charge of constructing a coherent, ongoing interpretation of the text</a:t>
            </a:r>
          </a:p>
          <a:p>
            <a:r>
              <a:rPr lang="en-US" sz="2400" dirty="0" smtClean="0"/>
              <a:t>Focus on the meaning utilizing</a:t>
            </a:r>
          </a:p>
          <a:p>
            <a:pPr lvl="1"/>
            <a:r>
              <a:rPr lang="en-US" sz="2400" dirty="0" smtClean="0"/>
              <a:t>World knowledge </a:t>
            </a:r>
          </a:p>
          <a:p>
            <a:pPr lvl="1"/>
            <a:r>
              <a:rPr lang="en-US" sz="2400" dirty="0" smtClean="0"/>
              <a:t>Syntax</a:t>
            </a:r>
          </a:p>
          <a:p>
            <a:pPr lvl="1"/>
            <a:r>
              <a:rPr lang="en-US" sz="2400" dirty="0" smtClean="0"/>
              <a:t>Narrative Development</a:t>
            </a:r>
          </a:p>
          <a:p>
            <a:pPr lvl="1"/>
            <a:r>
              <a:rPr lang="en-US" sz="2400" dirty="0" smtClean="0"/>
              <a:t>Book Conventions</a:t>
            </a:r>
          </a:p>
          <a:p>
            <a:pPr lvl="1"/>
            <a:r>
              <a:rPr lang="en-US" sz="2400" dirty="0" smtClean="0"/>
              <a:t>Reasoning</a:t>
            </a:r>
          </a:p>
          <a:p>
            <a:r>
              <a:rPr lang="en-US" sz="2400" dirty="0" smtClean="0"/>
              <a:t>This processor allows them to attach meaning to print at an early age</a:t>
            </a:r>
            <a:endParaRPr lang="en-US" sz="2400" dirty="0"/>
          </a:p>
        </p:txBody>
      </p:sp>
    </p:spTree>
    <p:extLst>
      <p:ext uri="{BB962C8B-B14F-4D97-AF65-F5344CB8AC3E}">
        <p14:creationId xmlns:p14="http://schemas.microsoft.com/office/powerpoint/2010/main" val="2118830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199" y="457855"/>
            <a:ext cx="6589199" cy="1280890"/>
          </a:xfrm>
        </p:spPr>
        <p:txBody>
          <a:bodyPr/>
          <a:lstStyle/>
          <a:p>
            <a:r>
              <a:rPr lang="en-US" dirty="0" smtClean="0"/>
              <a:t>2) Meaning Processor</a:t>
            </a:r>
            <a:endParaRPr lang="en-US" dirty="0"/>
          </a:p>
        </p:txBody>
      </p:sp>
      <p:sp>
        <p:nvSpPr>
          <p:cNvPr id="3" name="Content Placeholder 2"/>
          <p:cNvSpPr>
            <a:spLocks noGrp="1"/>
          </p:cNvSpPr>
          <p:nvPr>
            <p:ph sz="quarter" idx="1"/>
          </p:nvPr>
        </p:nvSpPr>
        <p:spPr>
          <a:xfrm>
            <a:off x="1521240" y="1456114"/>
            <a:ext cx="7437119" cy="5486400"/>
          </a:xfrm>
        </p:spPr>
        <p:txBody>
          <a:bodyPr>
            <a:normAutofit/>
          </a:bodyPr>
          <a:lstStyle/>
          <a:p>
            <a:r>
              <a:rPr lang="en-US" sz="2400" dirty="0" smtClean="0"/>
              <a:t>Focus on Meaning utilizing</a:t>
            </a:r>
          </a:p>
          <a:p>
            <a:pPr lvl="1"/>
            <a:r>
              <a:rPr lang="en-US" sz="2400" dirty="0" smtClean="0"/>
              <a:t>Vocabulary Development</a:t>
            </a:r>
          </a:p>
          <a:p>
            <a:pPr lvl="1"/>
            <a:r>
              <a:rPr lang="en-US" sz="2400" dirty="0" smtClean="0"/>
              <a:t>Word Awareness</a:t>
            </a:r>
          </a:p>
          <a:p>
            <a:pPr lvl="2"/>
            <a:r>
              <a:rPr lang="en-US" sz="2400" dirty="0" smtClean="0"/>
              <a:t>Segmentation-word boundaries, awareness that words are a unit of language</a:t>
            </a:r>
          </a:p>
          <a:p>
            <a:pPr lvl="2"/>
            <a:r>
              <a:rPr lang="en-US" sz="2400" dirty="0" smtClean="0"/>
              <a:t>Word Consciousness-words are separate from their referents</a:t>
            </a:r>
          </a:p>
          <a:p>
            <a:r>
              <a:rPr lang="en-US" sz="2400" dirty="0" smtClean="0"/>
              <a:t>Book reading and vocabulary development are mutually promoting</a:t>
            </a:r>
          </a:p>
          <a:p>
            <a:pPr lvl="1"/>
            <a:endParaRPr lang="en-US" sz="2400" dirty="0"/>
          </a:p>
        </p:txBody>
      </p:sp>
    </p:spTree>
    <p:extLst>
      <p:ext uri="{BB962C8B-B14F-4D97-AF65-F5344CB8AC3E}">
        <p14:creationId xmlns:p14="http://schemas.microsoft.com/office/powerpoint/2010/main" val="7904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012" y="274976"/>
            <a:ext cx="6589199" cy="1280890"/>
          </a:xfrm>
        </p:spPr>
        <p:txBody>
          <a:bodyPr/>
          <a:lstStyle/>
          <a:p>
            <a:r>
              <a:rPr lang="en-US" dirty="0" smtClean="0"/>
              <a:t>3) Phonological Processor</a:t>
            </a:r>
            <a:endParaRPr lang="en-US" dirty="0"/>
          </a:p>
        </p:txBody>
      </p:sp>
      <p:sp>
        <p:nvSpPr>
          <p:cNvPr id="3" name="Content Placeholder 2"/>
          <p:cNvSpPr>
            <a:spLocks noGrp="1"/>
          </p:cNvSpPr>
          <p:nvPr>
            <p:ph sz="quarter" idx="1"/>
          </p:nvPr>
        </p:nvSpPr>
        <p:spPr>
          <a:xfrm>
            <a:off x="1612680" y="1147156"/>
            <a:ext cx="7137862" cy="5511339"/>
          </a:xfrm>
        </p:spPr>
        <p:txBody>
          <a:bodyPr>
            <a:noAutofit/>
          </a:bodyPr>
          <a:lstStyle/>
          <a:p>
            <a:r>
              <a:rPr lang="en-US" sz="2400" dirty="0" smtClean="0"/>
              <a:t>Phonological awareness is highly correlated with early reading ability </a:t>
            </a:r>
          </a:p>
          <a:p>
            <a:r>
              <a:rPr lang="en-US" sz="2400" dirty="0" smtClean="0"/>
              <a:t>Subskills include</a:t>
            </a:r>
          </a:p>
          <a:p>
            <a:pPr lvl="1"/>
            <a:r>
              <a:rPr lang="en-US" sz="2400" dirty="0" smtClean="0"/>
              <a:t>Syllable segmentation</a:t>
            </a:r>
          </a:p>
          <a:p>
            <a:pPr lvl="2"/>
            <a:r>
              <a:rPr lang="en-US" sz="2400" dirty="0" smtClean="0"/>
              <a:t>Ba/by, can/</a:t>
            </a:r>
            <a:r>
              <a:rPr lang="en-US" sz="2400" dirty="0" err="1" smtClean="0"/>
              <a:t>dy</a:t>
            </a:r>
            <a:r>
              <a:rPr lang="en-US" sz="2400" dirty="0" smtClean="0"/>
              <a:t>, com/</a:t>
            </a:r>
            <a:r>
              <a:rPr lang="en-US" sz="2400" dirty="0" err="1" smtClean="0"/>
              <a:t>pu</a:t>
            </a:r>
            <a:r>
              <a:rPr lang="en-US" sz="2400" dirty="0" smtClean="0"/>
              <a:t>/</a:t>
            </a:r>
            <a:r>
              <a:rPr lang="en-US" sz="2400" dirty="0" err="1" smtClean="0"/>
              <a:t>ter</a:t>
            </a:r>
            <a:endParaRPr lang="en-US" sz="2400" dirty="0" smtClean="0"/>
          </a:p>
          <a:p>
            <a:pPr lvl="1"/>
            <a:r>
              <a:rPr lang="en-US" sz="2400" dirty="0" smtClean="0"/>
              <a:t>Rhyming</a:t>
            </a:r>
          </a:p>
          <a:p>
            <a:pPr lvl="2"/>
            <a:r>
              <a:rPr lang="en-US" sz="2400" dirty="0" smtClean="0"/>
              <a:t>Onset and rime- p/op, h/op, t/op, c/op</a:t>
            </a:r>
          </a:p>
          <a:p>
            <a:pPr lvl="1"/>
            <a:r>
              <a:rPr lang="en-US" sz="2400" dirty="0" smtClean="0"/>
              <a:t>Phoneme segmentation</a:t>
            </a:r>
          </a:p>
          <a:p>
            <a:r>
              <a:rPr lang="en-US" sz="2400" dirty="0" smtClean="0"/>
              <a:t>Relies on phonological awareness or conscious awareness of the sound component of words</a:t>
            </a:r>
          </a:p>
        </p:txBody>
      </p:sp>
    </p:spTree>
    <p:extLst>
      <p:ext uri="{BB962C8B-B14F-4D97-AF65-F5344CB8AC3E}">
        <p14:creationId xmlns:p14="http://schemas.microsoft.com/office/powerpoint/2010/main" val="3156085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445" y="241724"/>
            <a:ext cx="6589199" cy="1280890"/>
          </a:xfrm>
        </p:spPr>
        <p:txBody>
          <a:bodyPr/>
          <a:lstStyle/>
          <a:p>
            <a:r>
              <a:rPr lang="en-US" dirty="0" smtClean="0"/>
              <a:t>4) Orthographic Processor</a:t>
            </a:r>
            <a:endParaRPr lang="en-US" dirty="0"/>
          </a:p>
        </p:txBody>
      </p:sp>
      <p:sp>
        <p:nvSpPr>
          <p:cNvPr id="3" name="Content Placeholder 2"/>
          <p:cNvSpPr>
            <a:spLocks noGrp="1"/>
          </p:cNvSpPr>
          <p:nvPr>
            <p:ph sz="quarter" idx="1"/>
          </p:nvPr>
        </p:nvSpPr>
        <p:spPr>
          <a:xfrm>
            <a:off x="1271858" y="1271847"/>
            <a:ext cx="7470371" cy="5328457"/>
          </a:xfrm>
        </p:spPr>
        <p:txBody>
          <a:bodyPr>
            <a:noAutofit/>
          </a:bodyPr>
          <a:lstStyle/>
          <a:p>
            <a:r>
              <a:rPr lang="en-US" sz="2200" dirty="0" smtClean="0"/>
              <a:t>In charge of individual letter recognition and the associative links between and among them</a:t>
            </a:r>
          </a:p>
          <a:p>
            <a:r>
              <a:rPr lang="en-US" sz="2200" dirty="0" smtClean="0"/>
              <a:t>Over time, the linkages allow the input to consist of simultaneously processed letter sequences</a:t>
            </a:r>
          </a:p>
          <a:p>
            <a:r>
              <a:rPr lang="en-US" sz="2200" dirty="0" err="1" smtClean="0"/>
              <a:t>Subskills</a:t>
            </a:r>
            <a:endParaRPr lang="en-US" sz="2200" dirty="0" smtClean="0"/>
          </a:p>
          <a:p>
            <a:pPr lvl="1"/>
            <a:r>
              <a:rPr lang="en-US" sz="2200" dirty="0" smtClean="0"/>
              <a:t>Print Conventions</a:t>
            </a:r>
          </a:p>
          <a:p>
            <a:pPr lvl="2"/>
            <a:r>
              <a:rPr lang="en-US" sz="2200" dirty="0" smtClean="0"/>
              <a:t>We read the print from left to right, top to bottom and front to back</a:t>
            </a:r>
          </a:p>
          <a:p>
            <a:pPr lvl="1"/>
            <a:r>
              <a:rPr lang="en-US" sz="2200" dirty="0" smtClean="0"/>
              <a:t>Letter Knowledge</a:t>
            </a:r>
          </a:p>
          <a:p>
            <a:pPr lvl="2"/>
            <a:r>
              <a:rPr lang="en-US" sz="2200" dirty="0" smtClean="0"/>
              <a:t>Knowing the names, shapes and sounds of letters</a:t>
            </a:r>
          </a:p>
          <a:p>
            <a:pPr lvl="2"/>
            <a:r>
              <a:rPr lang="en-US" sz="2200" dirty="0" smtClean="0"/>
              <a:t>A strong predictor of speed in learning to read</a:t>
            </a:r>
            <a:endParaRPr lang="en-US" sz="2200" dirty="0"/>
          </a:p>
        </p:txBody>
      </p:sp>
    </p:spTree>
    <p:extLst>
      <p:ext uri="{BB962C8B-B14F-4D97-AF65-F5344CB8AC3E}">
        <p14:creationId xmlns:p14="http://schemas.microsoft.com/office/powerpoint/2010/main" val="362094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339" y="191848"/>
            <a:ext cx="6589199" cy="1280890"/>
          </a:xfrm>
        </p:spPr>
        <p:txBody>
          <a:bodyPr>
            <a:normAutofit/>
          </a:bodyPr>
          <a:lstStyle/>
          <a:p>
            <a:r>
              <a:rPr lang="en-US" sz="4000" dirty="0"/>
              <a:t>The Campaign</a:t>
            </a:r>
          </a:p>
        </p:txBody>
      </p:sp>
      <p:sp>
        <p:nvSpPr>
          <p:cNvPr id="3" name="Content Placeholder 2"/>
          <p:cNvSpPr>
            <a:spLocks noGrp="1"/>
          </p:cNvSpPr>
          <p:nvPr>
            <p:ph idx="1"/>
          </p:nvPr>
        </p:nvSpPr>
        <p:spPr>
          <a:xfrm>
            <a:off x="1064030" y="1288473"/>
            <a:ext cx="7528560" cy="5503025"/>
          </a:xfrm>
        </p:spPr>
        <p:txBody>
          <a:bodyPr>
            <a:noAutofit/>
          </a:bodyPr>
          <a:lstStyle/>
          <a:p>
            <a:r>
              <a:rPr lang="en-US" sz="2000" dirty="0"/>
              <a:t>As early as 18 months, children in low-income families begin to fall behind in vocabulary development and other skills critical for school success. </a:t>
            </a:r>
          </a:p>
          <a:p>
            <a:r>
              <a:rPr lang="en-US" sz="2000" dirty="0"/>
              <a:t>61 Percent of children in low income families have no children’s books at home. </a:t>
            </a:r>
          </a:p>
          <a:p>
            <a:r>
              <a:rPr lang="en-US" sz="2000" dirty="0"/>
              <a:t>Children in low-income families hear as many as 30 million fewer words than their more affluent peers. </a:t>
            </a:r>
          </a:p>
          <a:p>
            <a:r>
              <a:rPr lang="en-US" sz="2000" dirty="0"/>
              <a:t>By age 2, poor children are already behind their peers in listening, counting, and other skills essential to literacy. </a:t>
            </a:r>
          </a:p>
          <a:p>
            <a:r>
              <a:rPr lang="en-US" sz="2000" dirty="0"/>
              <a:t>A child’s vocabulary, as early as age 3, can predict third grade reading achievement. </a:t>
            </a:r>
          </a:p>
          <a:p>
            <a:r>
              <a:rPr lang="en-US" sz="2000" dirty="0"/>
              <a:t>By age 5, a typical middle-class child recognizes 22 letters of the alphabet, compared to 9 for a child from a low-income family. </a:t>
            </a:r>
          </a:p>
          <a:p>
            <a:pPr marL="0" indent="0">
              <a:buNone/>
            </a:pPr>
            <a:r>
              <a:rPr lang="en-US" sz="2000" dirty="0" smtClean="0"/>
              <a:t> </a:t>
            </a:r>
            <a:r>
              <a:rPr lang="en-US" sz="2000" dirty="0"/>
              <a:t>https://gradelevelreading.net/our-work/school-readiness</a:t>
            </a:r>
          </a:p>
          <a:p>
            <a:pPr marL="0" indent="0">
              <a:buNone/>
            </a:pPr>
            <a:r>
              <a:rPr lang="en-US" sz="2000" dirty="0"/>
              <a:t>		</a:t>
            </a:r>
          </a:p>
        </p:txBody>
      </p:sp>
    </p:spTree>
    <p:extLst>
      <p:ext uri="{BB962C8B-B14F-4D97-AF65-F5344CB8AC3E}">
        <p14:creationId xmlns:p14="http://schemas.microsoft.com/office/powerpoint/2010/main" val="1056541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812" y="358102"/>
            <a:ext cx="6589199" cy="1280890"/>
          </a:xfrm>
        </p:spPr>
        <p:txBody>
          <a:bodyPr/>
          <a:lstStyle/>
          <a:p>
            <a:r>
              <a:rPr lang="en-US" dirty="0" smtClean="0"/>
              <a:t>Integration of the Processors</a:t>
            </a:r>
            <a:endParaRPr lang="en-US" dirty="0"/>
          </a:p>
        </p:txBody>
      </p:sp>
      <p:sp>
        <p:nvSpPr>
          <p:cNvPr id="3" name="Content Placeholder 2"/>
          <p:cNvSpPr>
            <a:spLocks noGrp="1"/>
          </p:cNvSpPr>
          <p:nvPr>
            <p:ph sz="quarter" idx="1"/>
          </p:nvPr>
        </p:nvSpPr>
        <p:spPr>
          <a:xfrm>
            <a:off x="847898" y="1404851"/>
            <a:ext cx="7955279" cy="5153891"/>
          </a:xfrm>
        </p:spPr>
        <p:txBody>
          <a:bodyPr>
            <a:normAutofit/>
          </a:bodyPr>
          <a:lstStyle/>
          <a:p>
            <a:r>
              <a:rPr lang="en-US" sz="2200" dirty="0" smtClean="0"/>
              <a:t>Research suggests that the processors eventually integrate and that this integration is fostered by two stages of pre-literacy development to be em</a:t>
            </a:r>
            <a:r>
              <a:rPr lang="en-US" sz="2200" dirty="0" smtClean="0">
                <a:solidFill>
                  <a:schemeClr val="tx1"/>
                </a:solidFill>
              </a:rPr>
              <a:t>phasized </a:t>
            </a:r>
            <a:r>
              <a:rPr lang="en-US" sz="2200" dirty="0">
                <a:solidFill>
                  <a:schemeClr val="tx1"/>
                </a:solidFill>
              </a:rPr>
              <a:t>sequentially but </a:t>
            </a:r>
            <a:r>
              <a:rPr lang="en-US" sz="2200" b="1" dirty="0">
                <a:solidFill>
                  <a:schemeClr val="tx1"/>
                </a:solidFill>
              </a:rPr>
              <a:t>separately </a:t>
            </a:r>
            <a:endParaRPr lang="en-US" sz="2200" b="1" dirty="0" smtClean="0">
              <a:solidFill>
                <a:schemeClr val="tx1"/>
              </a:solidFill>
            </a:endParaRPr>
          </a:p>
          <a:p>
            <a:pPr marL="0" indent="0">
              <a:buNone/>
            </a:pPr>
            <a:endParaRPr lang="en-US" sz="2200" dirty="0">
              <a:solidFill>
                <a:schemeClr val="tx1"/>
              </a:solidFill>
            </a:endParaRPr>
          </a:p>
          <a:p>
            <a:pPr marL="548640" lvl="2">
              <a:buClr>
                <a:schemeClr val="accent1"/>
              </a:buClr>
              <a:buSzPct val="85000"/>
              <a:buFont typeface="Wingdings 2"/>
              <a:buChar char=""/>
            </a:pPr>
            <a:r>
              <a:rPr lang="en-US" sz="2200" dirty="0" smtClean="0"/>
              <a:t>Stage </a:t>
            </a:r>
            <a:r>
              <a:rPr lang="en-US" sz="2200" dirty="0"/>
              <a:t>One: Emphasizing Print Meaning</a:t>
            </a:r>
          </a:p>
          <a:p>
            <a:pPr marL="548640" lvl="2">
              <a:buClr>
                <a:schemeClr val="accent1"/>
              </a:buClr>
              <a:buSzPct val="85000"/>
              <a:buFont typeface="Wingdings 2"/>
              <a:buChar char=""/>
            </a:pPr>
            <a:r>
              <a:rPr lang="en-US" sz="2200" dirty="0"/>
              <a:t>Stage Two: Emphasizing Print Form and Early Form-Meaning </a:t>
            </a:r>
            <a:r>
              <a:rPr lang="en-US" sz="2200" dirty="0" smtClean="0"/>
              <a:t>Correspondence</a:t>
            </a:r>
          </a:p>
          <a:p>
            <a:pPr marL="274320" lvl="1">
              <a:buClr>
                <a:schemeClr val="accent1"/>
              </a:buClr>
              <a:buSzPct val="85000"/>
              <a:buFont typeface="Wingdings 2"/>
              <a:buChar char=""/>
            </a:pPr>
            <a:endParaRPr lang="en-US" sz="2200" dirty="0"/>
          </a:p>
          <a:p>
            <a:pPr marL="274320" lvl="1">
              <a:buClr>
                <a:schemeClr val="accent1"/>
              </a:buClr>
              <a:buSzPct val="85000"/>
              <a:buFont typeface="Wingdings 2"/>
              <a:buChar char=""/>
            </a:pPr>
            <a:r>
              <a:rPr lang="en-US" sz="2200" dirty="0" smtClean="0"/>
              <a:t>To become a successful and fluent reader, a combination and integration of all processors is necessary</a:t>
            </a:r>
          </a:p>
          <a:p>
            <a:pPr marL="274320" lvl="1">
              <a:buClr>
                <a:schemeClr val="accent1"/>
              </a:buClr>
              <a:buSzPct val="85000"/>
              <a:buFont typeface="Wingdings 2"/>
              <a:buChar char=""/>
            </a:pPr>
            <a:endParaRPr lang="en-US" sz="2200" dirty="0"/>
          </a:p>
          <a:p>
            <a:endParaRPr lang="en-US" sz="2000" dirty="0"/>
          </a:p>
        </p:txBody>
      </p:sp>
    </p:spTree>
    <p:extLst>
      <p:ext uri="{BB962C8B-B14F-4D97-AF65-F5344CB8AC3E}">
        <p14:creationId xmlns:p14="http://schemas.microsoft.com/office/powerpoint/2010/main" val="167112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E99785D8-0FC3-428D-BBE1-38B94CA516BD}"/>
              </a:ext>
            </a:extLst>
          </p:cNvPr>
          <p:cNvSpPr>
            <a:spLocks noGrp="1" noChangeArrowheads="1"/>
          </p:cNvSpPr>
          <p:nvPr>
            <p:ph type="title"/>
          </p:nvPr>
        </p:nvSpPr>
        <p:spPr>
          <a:xfrm>
            <a:off x="1435100" y="274638"/>
            <a:ext cx="7499350" cy="1143000"/>
          </a:xfrm>
        </p:spPr>
        <p:txBody>
          <a:bodyPr/>
          <a:lstStyle/>
          <a:p>
            <a:pPr fontAlgn="auto">
              <a:spcAft>
                <a:spcPts val="0"/>
              </a:spcAft>
              <a:defRPr/>
            </a:pPr>
            <a:r>
              <a:rPr lang="en-US">
                <a:solidFill>
                  <a:schemeClr val="tx2">
                    <a:satMod val="130000"/>
                  </a:schemeClr>
                </a:solidFill>
              </a:rPr>
              <a:t>Phonological Awareness Goals</a:t>
            </a:r>
          </a:p>
        </p:txBody>
      </p:sp>
      <p:sp>
        <p:nvSpPr>
          <p:cNvPr id="244739" name="Rectangle 3">
            <a:extLst>
              <a:ext uri="{FF2B5EF4-FFF2-40B4-BE49-F238E27FC236}">
                <a16:creationId xmlns:a16="http://schemas.microsoft.com/office/drawing/2014/main" id="{F7F676C4-BF70-49E6-A890-362889FE254A}"/>
              </a:ext>
            </a:extLst>
          </p:cNvPr>
          <p:cNvSpPr>
            <a:spLocks noGrp="1" noChangeArrowheads="1"/>
          </p:cNvSpPr>
          <p:nvPr>
            <p:ph sz="half" idx="1"/>
          </p:nvPr>
        </p:nvSpPr>
        <p:spPr>
          <a:xfrm>
            <a:off x="1066800" y="1752600"/>
            <a:ext cx="3735388" cy="4114800"/>
          </a:xfrm>
        </p:spPr>
        <p:txBody>
          <a:bodyPr>
            <a:normAutofit fontScale="92500" lnSpcReduction="20000"/>
          </a:bodyPr>
          <a:lstStyle/>
          <a:p>
            <a:pPr marL="365760" indent="-283464" fontAlgn="auto">
              <a:lnSpc>
                <a:spcPct val="90000"/>
              </a:lnSpc>
              <a:spcAft>
                <a:spcPts val="0"/>
              </a:spcAft>
              <a:buFont typeface="Wingdings 2"/>
              <a:buChar char=""/>
              <a:defRPr/>
            </a:pPr>
            <a:r>
              <a:rPr lang="en-US" sz="2400"/>
              <a:t>Recognize and produce rhyming words</a:t>
            </a:r>
          </a:p>
          <a:p>
            <a:pPr marL="365760" indent="-283464" fontAlgn="auto">
              <a:lnSpc>
                <a:spcPct val="90000"/>
              </a:lnSpc>
              <a:spcAft>
                <a:spcPts val="0"/>
              </a:spcAft>
              <a:buFont typeface="Wingdings 2"/>
              <a:buChar char=""/>
              <a:defRPr/>
            </a:pPr>
            <a:r>
              <a:rPr lang="en-US" sz="2400"/>
              <a:t>Orally segment sentences into words</a:t>
            </a:r>
          </a:p>
          <a:p>
            <a:pPr marL="365760" indent="-283464" fontAlgn="auto">
              <a:lnSpc>
                <a:spcPct val="90000"/>
              </a:lnSpc>
              <a:spcAft>
                <a:spcPts val="0"/>
              </a:spcAft>
              <a:buFont typeface="Wingdings 2"/>
              <a:buChar char=""/>
              <a:defRPr/>
            </a:pPr>
            <a:r>
              <a:rPr lang="en-US" sz="2400"/>
              <a:t>Orally blend root words to form compound words</a:t>
            </a:r>
          </a:p>
          <a:p>
            <a:pPr marL="365760" indent="-283464" fontAlgn="auto">
              <a:lnSpc>
                <a:spcPct val="90000"/>
              </a:lnSpc>
              <a:spcAft>
                <a:spcPts val="0"/>
              </a:spcAft>
              <a:buFont typeface="Wingdings 2"/>
              <a:buChar char=""/>
              <a:defRPr/>
            </a:pPr>
            <a:r>
              <a:rPr lang="en-US" sz="2400"/>
              <a:t>Isolate first or last root words in compound words</a:t>
            </a:r>
          </a:p>
          <a:p>
            <a:pPr marL="365760" indent="-283464" fontAlgn="auto">
              <a:lnSpc>
                <a:spcPct val="90000"/>
              </a:lnSpc>
              <a:spcAft>
                <a:spcPts val="0"/>
              </a:spcAft>
              <a:buFont typeface="Wingdings 2"/>
              <a:buChar char=""/>
              <a:defRPr/>
            </a:pPr>
            <a:r>
              <a:rPr lang="en-US" sz="2400"/>
              <a:t>Orally delete root words into compound words</a:t>
            </a:r>
          </a:p>
        </p:txBody>
      </p:sp>
      <p:sp>
        <p:nvSpPr>
          <p:cNvPr id="244740" name="Rectangle 4">
            <a:extLst>
              <a:ext uri="{FF2B5EF4-FFF2-40B4-BE49-F238E27FC236}">
                <a16:creationId xmlns:a16="http://schemas.microsoft.com/office/drawing/2014/main" id="{9A101882-7461-4EFC-9AC8-B33BF0514B51}"/>
              </a:ext>
            </a:extLst>
          </p:cNvPr>
          <p:cNvSpPr>
            <a:spLocks noGrp="1" noChangeArrowheads="1"/>
          </p:cNvSpPr>
          <p:nvPr>
            <p:ph sz="half" idx="2"/>
          </p:nvPr>
        </p:nvSpPr>
        <p:spPr>
          <a:xfrm>
            <a:off x="4951413" y="1752600"/>
            <a:ext cx="3735387" cy="4114800"/>
          </a:xfrm>
        </p:spPr>
        <p:txBody>
          <a:bodyPr>
            <a:normAutofit fontScale="92500" lnSpcReduction="10000"/>
          </a:bodyPr>
          <a:lstStyle/>
          <a:p>
            <a:pPr marL="365760" indent="-283464" fontAlgn="auto">
              <a:lnSpc>
                <a:spcPct val="90000"/>
              </a:lnSpc>
              <a:spcAft>
                <a:spcPts val="0"/>
              </a:spcAft>
              <a:buFont typeface="Wingdings 2"/>
              <a:buChar char=""/>
              <a:defRPr/>
            </a:pPr>
            <a:r>
              <a:rPr lang="en-US" sz="2400"/>
              <a:t>Orally segment words into syllables</a:t>
            </a:r>
          </a:p>
          <a:p>
            <a:pPr marL="365760" indent="-283464" fontAlgn="auto">
              <a:lnSpc>
                <a:spcPct val="90000"/>
              </a:lnSpc>
              <a:spcAft>
                <a:spcPts val="0"/>
              </a:spcAft>
              <a:buFont typeface="Wingdings 2"/>
              <a:buChar char=""/>
              <a:defRPr/>
            </a:pPr>
            <a:r>
              <a:rPr lang="en-US" sz="2400"/>
              <a:t>Identify # of syllables</a:t>
            </a:r>
          </a:p>
          <a:p>
            <a:pPr marL="365760" indent="-283464" fontAlgn="auto">
              <a:lnSpc>
                <a:spcPct val="90000"/>
              </a:lnSpc>
              <a:spcAft>
                <a:spcPts val="0"/>
              </a:spcAft>
              <a:buFont typeface="Wingdings 2"/>
              <a:buChar char=""/>
              <a:defRPr/>
            </a:pPr>
            <a:r>
              <a:rPr lang="en-US" sz="2400"/>
              <a:t>Orally blend syllables into words</a:t>
            </a:r>
          </a:p>
          <a:p>
            <a:pPr marL="365760" indent="-283464" fontAlgn="auto">
              <a:lnSpc>
                <a:spcPct val="90000"/>
              </a:lnSpc>
              <a:spcAft>
                <a:spcPts val="0"/>
              </a:spcAft>
              <a:buFont typeface="Wingdings 2"/>
              <a:buChar char=""/>
              <a:defRPr/>
            </a:pPr>
            <a:r>
              <a:rPr lang="en-US" sz="2400"/>
              <a:t>Isolate initial, final, medial syllable</a:t>
            </a:r>
          </a:p>
          <a:p>
            <a:pPr marL="365760" indent="-283464" fontAlgn="auto">
              <a:lnSpc>
                <a:spcPct val="90000"/>
              </a:lnSpc>
              <a:spcAft>
                <a:spcPts val="0"/>
              </a:spcAft>
              <a:buFont typeface="Wingdings 2"/>
              <a:buChar char=""/>
              <a:defRPr/>
            </a:pPr>
            <a:r>
              <a:rPr lang="en-US" sz="2400"/>
              <a:t>Delete initial, final, and medial syllables</a:t>
            </a:r>
          </a:p>
          <a:p>
            <a:pPr marL="365760" indent="-283464" fontAlgn="auto">
              <a:lnSpc>
                <a:spcPct val="90000"/>
              </a:lnSpc>
              <a:spcAft>
                <a:spcPts val="0"/>
              </a:spcAft>
              <a:buFont typeface="Wingdings 2"/>
              <a:buChar char=""/>
              <a:defRPr/>
            </a:pPr>
            <a:r>
              <a:rPr lang="en-US" sz="2400"/>
              <a:t>Isolate initial, final, and medial phonemes in words</a:t>
            </a:r>
          </a:p>
        </p:txBody>
      </p:sp>
    </p:spTree>
    <p:extLst>
      <p:ext uri="{BB962C8B-B14F-4D97-AF65-F5344CB8AC3E}">
        <p14:creationId xmlns:p14="http://schemas.microsoft.com/office/powerpoint/2010/main" val="2784384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0DD7D7D3-FC4E-4971-9106-171FFBB887E8}"/>
              </a:ext>
            </a:extLst>
          </p:cNvPr>
          <p:cNvSpPr>
            <a:spLocks noGrp="1" noChangeArrowheads="1"/>
          </p:cNvSpPr>
          <p:nvPr>
            <p:ph type="title"/>
          </p:nvPr>
        </p:nvSpPr>
        <p:spPr>
          <a:xfrm>
            <a:off x="1435100" y="274638"/>
            <a:ext cx="7499350" cy="1143000"/>
          </a:xfrm>
        </p:spPr>
        <p:txBody>
          <a:bodyPr/>
          <a:lstStyle/>
          <a:p>
            <a:pPr fontAlgn="auto">
              <a:spcAft>
                <a:spcPts val="0"/>
              </a:spcAft>
              <a:defRPr/>
            </a:pPr>
            <a:r>
              <a:rPr lang="en-US">
                <a:solidFill>
                  <a:schemeClr val="tx2">
                    <a:satMod val="130000"/>
                  </a:schemeClr>
                </a:solidFill>
              </a:rPr>
              <a:t>Phonological Awareness Goals</a:t>
            </a:r>
          </a:p>
        </p:txBody>
      </p:sp>
      <p:sp>
        <p:nvSpPr>
          <p:cNvPr id="136195" name="Rectangle 3">
            <a:extLst>
              <a:ext uri="{FF2B5EF4-FFF2-40B4-BE49-F238E27FC236}">
                <a16:creationId xmlns:a16="http://schemas.microsoft.com/office/drawing/2014/main" id="{0572AE9F-67D4-4A7A-BC16-8495470CEC90}"/>
              </a:ext>
            </a:extLst>
          </p:cNvPr>
          <p:cNvSpPr>
            <a:spLocks noGrp="1" noChangeArrowheads="1"/>
          </p:cNvSpPr>
          <p:nvPr>
            <p:ph sz="half" idx="1"/>
          </p:nvPr>
        </p:nvSpPr>
        <p:spPr>
          <a:xfrm>
            <a:off x="1066800" y="1752600"/>
            <a:ext cx="3735388" cy="4114800"/>
          </a:xfrm>
        </p:spPr>
        <p:txBody>
          <a:bodyPr>
            <a:normAutofit/>
          </a:bodyPr>
          <a:lstStyle/>
          <a:p>
            <a:r>
              <a:rPr lang="en-US" altLang="en-US" sz="2200" dirty="0"/>
              <a:t>Segment words into phonemes</a:t>
            </a:r>
          </a:p>
          <a:p>
            <a:r>
              <a:rPr lang="en-US" altLang="en-US" sz="2200" dirty="0"/>
              <a:t>Blend phonemes into words</a:t>
            </a:r>
          </a:p>
          <a:p>
            <a:r>
              <a:rPr lang="en-US" altLang="en-US" sz="2200" dirty="0"/>
              <a:t>Delete initial, final and medial phonemes from words</a:t>
            </a:r>
          </a:p>
          <a:p>
            <a:r>
              <a:rPr lang="en-US" altLang="en-US" sz="2200" dirty="0"/>
              <a:t>Substitute initial, final, and medial phonemes in words</a:t>
            </a:r>
          </a:p>
        </p:txBody>
      </p:sp>
      <p:sp>
        <p:nvSpPr>
          <p:cNvPr id="136196" name="Rectangle 4">
            <a:extLst>
              <a:ext uri="{FF2B5EF4-FFF2-40B4-BE49-F238E27FC236}">
                <a16:creationId xmlns:a16="http://schemas.microsoft.com/office/drawing/2014/main" id="{EC912AF4-3475-4B61-890B-405976894D15}"/>
              </a:ext>
            </a:extLst>
          </p:cNvPr>
          <p:cNvSpPr>
            <a:spLocks noGrp="1" noChangeArrowheads="1"/>
          </p:cNvSpPr>
          <p:nvPr>
            <p:ph sz="half" idx="2"/>
          </p:nvPr>
        </p:nvSpPr>
        <p:spPr>
          <a:xfrm>
            <a:off x="4951413" y="1752600"/>
            <a:ext cx="3735387" cy="4114800"/>
          </a:xfrm>
        </p:spPr>
        <p:txBody>
          <a:bodyPr>
            <a:normAutofit fontScale="92500"/>
          </a:bodyPr>
          <a:lstStyle/>
          <a:p>
            <a:pPr>
              <a:lnSpc>
                <a:spcPct val="90000"/>
              </a:lnSpc>
            </a:pPr>
            <a:r>
              <a:rPr lang="en-US" altLang="en-US" sz="2400" dirty="0"/>
              <a:t>Say the sounds of consonants /short and long vowels</a:t>
            </a:r>
          </a:p>
          <a:p>
            <a:pPr>
              <a:lnSpc>
                <a:spcPct val="90000"/>
              </a:lnSpc>
            </a:pPr>
            <a:r>
              <a:rPr lang="en-US" altLang="en-US" sz="2400" dirty="0"/>
              <a:t>Say sounds of consonants and vowel digraphs, </a:t>
            </a:r>
            <a:r>
              <a:rPr lang="en-US" altLang="en-US" sz="2400" dirty="0" err="1"/>
              <a:t>dipthongs</a:t>
            </a:r>
            <a:r>
              <a:rPr lang="en-US" altLang="en-US" sz="2400" dirty="0"/>
              <a:t>, blends, and r-controlled vowels</a:t>
            </a:r>
          </a:p>
          <a:p>
            <a:pPr>
              <a:lnSpc>
                <a:spcPct val="90000"/>
              </a:lnSpc>
            </a:pPr>
            <a:r>
              <a:rPr lang="en-US" altLang="en-US" sz="2400" dirty="0"/>
              <a:t>Decode VC,CVC,CCVC,CVCC,CCVCC words</a:t>
            </a:r>
          </a:p>
          <a:p>
            <a:pPr>
              <a:lnSpc>
                <a:spcPct val="90000"/>
              </a:lnSpc>
            </a:pPr>
            <a:r>
              <a:rPr lang="en-US" altLang="en-US" sz="2400" dirty="0"/>
              <a:t>Read and spell words</a:t>
            </a:r>
          </a:p>
        </p:txBody>
      </p:sp>
    </p:spTree>
    <p:extLst>
      <p:ext uri="{BB962C8B-B14F-4D97-AF65-F5344CB8AC3E}">
        <p14:creationId xmlns:p14="http://schemas.microsoft.com/office/powerpoint/2010/main" val="1827131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3"/>
          <p:cNvSpPr>
            <a:spLocks noGrp="1"/>
          </p:cNvSpPr>
          <p:nvPr>
            <p:ph type="ctrTitle"/>
          </p:nvPr>
        </p:nvSpPr>
        <p:spPr>
          <a:xfrm>
            <a:off x="611554" y="154353"/>
            <a:ext cx="7772400" cy="2362200"/>
          </a:xfrm>
        </p:spPr>
        <p:txBody>
          <a:bodyPr>
            <a:normAutofit fontScale="90000"/>
          </a:bodyPr>
          <a:lstStyle/>
          <a:p>
            <a:r>
              <a:rPr lang="en-US" dirty="0"/>
              <a:t> </a:t>
            </a:r>
            <a:r>
              <a:rPr lang="en-US" sz="4400" dirty="0"/>
              <a:t>Literacy Development</a:t>
            </a:r>
            <a:br>
              <a:rPr lang="en-US" sz="4400" dirty="0"/>
            </a:br>
            <a:r>
              <a:rPr lang="en-US" sz="4400" dirty="0"/>
              <a:t>   </a:t>
            </a:r>
            <a:r>
              <a:rPr lang="en-US" sz="3100" dirty="0" smtClean="0"/>
              <a:t>Loving to Read!</a:t>
            </a:r>
            <a:r>
              <a:rPr lang="en-US" sz="3100" dirty="0"/>
              <a:t/>
            </a:r>
            <a:br>
              <a:rPr lang="en-US" sz="3100" dirty="0"/>
            </a:br>
            <a:r>
              <a:rPr lang="en-US" sz="3100" dirty="0"/>
              <a:t>Learning to Spell and Write!</a:t>
            </a:r>
            <a:br>
              <a:rPr lang="en-US" sz="3100" dirty="0"/>
            </a:br>
            <a:endParaRPr lang="en-US" sz="3100" dirty="0"/>
          </a:p>
        </p:txBody>
      </p:sp>
      <p:sp>
        <p:nvSpPr>
          <p:cNvPr id="312323" name="Subtitle 4"/>
          <p:cNvSpPr>
            <a:spLocks noGrp="1"/>
          </p:cNvSpPr>
          <p:nvPr>
            <p:ph type="subTitle" idx="1"/>
          </p:nvPr>
        </p:nvSpPr>
        <p:spPr/>
        <p:txBody>
          <a:bodyPr/>
          <a:lstStyle/>
          <a:p>
            <a:pPr algn="l"/>
            <a:r>
              <a:rPr lang="en-US" dirty="0"/>
              <a:t>It starts at a young</a:t>
            </a:r>
          </a:p>
          <a:p>
            <a:pPr algn="l"/>
            <a:r>
              <a:rPr lang="en-US" dirty="0"/>
              <a:t>age!</a:t>
            </a:r>
          </a:p>
        </p:txBody>
      </p:sp>
      <p:pic>
        <p:nvPicPr>
          <p:cNvPr id="312324" name="Picture 5" descr="nash12garyhod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057400"/>
            <a:ext cx="3846513"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3395662"/>
            <a:ext cx="2667000" cy="2438400"/>
          </a:xfrm>
          <a:prstGeom prst="rect">
            <a:avLst/>
          </a:prstGeom>
        </p:spPr>
      </p:pic>
    </p:spTree>
    <p:extLst>
      <p:ext uri="{BB962C8B-B14F-4D97-AF65-F5344CB8AC3E}">
        <p14:creationId xmlns:p14="http://schemas.microsoft.com/office/powerpoint/2010/main" val="2795494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847" y="281210"/>
            <a:ext cx="6589199" cy="1280890"/>
          </a:xfrm>
        </p:spPr>
        <p:txBody>
          <a:bodyPr>
            <a:normAutofit/>
          </a:bodyPr>
          <a:lstStyle/>
          <a:p>
            <a:r>
              <a:rPr lang="en-US" dirty="0"/>
              <a:t>Birth to 12 months</a:t>
            </a:r>
            <a:br>
              <a:rPr lang="en-US" dirty="0"/>
            </a:br>
            <a:r>
              <a:rPr lang="en-US" dirty="0" smtClean="0"/>
              <a:t>Literacy Development</a:t>
            </a:r>
            <a:endParaRPr lang="en-US" dirty="0"/>
          </a:p>
        </p:txBody>
      </p:sp>
      <p:sp>
        <p:nvSpPr>
          <p:cNvPr id="3" name="Content Placeholder 2"/>
          <p:cNvSpPr>
            <a:spLocks noGrp="1"/>
          </p:cNvSpPr>
          <p:nvPr>
            <p:ph sz="quarter" idx="1"/>
          </p:nvPr>
        </p:nvSpPr>
        <p:spPr>
          <a:xfrm>
            <a:off x="1663847" y="2321168"/>
            <a:ext cx="6591985" cy="4415693"/>
          </a:xfrm>
        </p:spPr>
        <p:txBody>
          <a:bodyPr>
            <a:normAutofit/>
          </a:bodyPr>
          <a:lstStyle/>
          <a:p>
            <a:r>
              <a:rPr lang="en-US" sz="2000" dirty="0"/>
              <a:t>Reaches for book</a:t>
            </a:r>
          </a:p>
          <a:p>
            <a:r>
              <a:rPr lang="en-US" sz="2000" dirty="0"/>
              <a:t>Puts books to mouth</a:t>
            </a:r>
          </a:p>
          <a:p>
            <a:r>
              <a:rPr lang="en-US" sz="2000" dirty="0"/>
              <a:t>Sits in lap with head steady</a:t>
            </a:r>
          </a:p>
          <a:p>
            <a:r>
              <a:rPr lang="en-US" sz="2000" dirty="0"/>
              <a:t>Turns pages with help</a:t>
            </a:r>
          </a:p>
          <a:p>
            <a:r>
              <a:rPr lang="en-US" sz="2000" dirty="0"/>
              <a:t>Looks at pictures</a:t>
            </a:r>
          </a:p>
          <a:p>
            <a:r>
              <a:rPr lang="en-US" sz="2000" dirty="0"/>
              <a:t>Vocalizes and pats pictures</a:t>
            </a:r>
          </a:p>
          <a:p>
            <a:r>
              <a:rPr lang="en-US" sz="2000" dirty="0"/>
              <a:t>Prefers simple pictures, bright colors, and faces</a:t>
            </a:r>
          </a:p>
          <a:p>
            <a:r>
              <a:rPr lang="en-US" sz="2000" dirty="0"/>
              <a:t>Point to words and pictures while naming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752600"/>
            <a:ext cx="3000375" cy="2209800"/>
          </a:xfrm>
          <a:prstGeom prst="rect">
            <a:avLst/>
          </a:prstGeom>
        </p:spPr>
      </p:pic>
    </p:spTree>
    <p:extLst>
      <p:ext uri="{BB962C8B-B14F-4D97-AF65-F5344CB8AC3E}">
        <p14:creationId xmlns:p14="http://schemas.microsoft.com/office/powerpoint/2010/main" val="765636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939" y="242277"/>
            <a:ext cx="8607552" cy="1447800"/>
          </a:xfrm>
        </p:spPr>
        <p:txBody>
          <a:bodyPr>
            <a:normAutofit/>
          </a:bodyPr>
          <a:lstStyle/>
          <a:p>
            <a:r>
              <a:rPr lang="en-US" dirty="0"/>
              <a:t> 12-18 months</a:t>
            </a:r>
            <a:br>
              <a:rPr lang="en-US" dirty="0"/>
            </a:br>
            <a:r>
              <a:rPr lang="en-US" dirty="0"/>
              <a:t> </a:t>
            </a:r>
            <a:r>
              <a:rPr lang="en-US" dirty="0" smtClean="0"/>
              <a:t>Literacy </a:t>
            </a:r>
            <a:r>
              <a:rPr lang="en-US" dirty="0"/>
              <a:t>Development</a:t>
            </a:r>
          </a:p>
        </p:txBody>
      </p:sp>
      <p:sp>
        <p:nvSpPr>
          <p:cNvPr id="3" name="Content Placeholder 2"/>
          <p:cNvSpPr>
            <a:spLocks noGrp="1"/>
          </p:cNvSpPr>
          <p:nvPr>
            <p:ph sz="quarter" idx="1"/>
          </p:nvPr>
        </p:nvSpPr>
        <p:spPr>
          <a:xfrm>
            <a:off x="1314939" y="2110154"/>
            <a:ext cx="6591985" cy="4446954"/>
          </a:xfrm>
        </p:spPr>
        <p:txBody>
          <a:bodyPr>
            <a:normAutofit/>
          </a:bodyPr>
          <a:lstStyle/>
          <a:p>
            <a:r>
              <a:rPr lang="en-US" sz="2000" dirty="0"/>
              <a:t>Sits without support</a:t>
            </a:r>
          </a:p>
          <a:p>
            <a:r>
              <a:rPr lang="en-US" sz="2000" dirty="0"/>
              <a:t>Carries books</a:t>
            </a:r>
          </a:p>
          <a:p>
            <a:r>
              <a:rPr lang="en-US" sz="2000" dirty="0"/>
              <a:t>Holds book with help</a:t>
            </a:r>
          </a:p>
          <a:p>
            <a:r>
              <a:rPr lang="en-US" sz="2000" dirty="0"/>
              <a:t>Turns board pages, several at a time</a:t>
            </a:r>
          </a:p>
          <a:p>
            <a:r>
              <a:rPr lang="en-US" sz="2000" dirty="0"/>
              <a:t>Points at pictures with one finger</a:t>
            </a:r>
          </a:p>
          <a:p>
            <a:r>
              <a:rPr lang="en-US" sz="2000" dirty="0"/>
              <a:t>Make same sound for certain pictures</a:t>
            </a:r>
          </a:p>
          <a:p>
            <a:r>
              <a:rPr lang="en-US" sz="2000" dirty="0"/>
              <a:t>Points when asked “Where’s the -----”</a:t>
            </a:r>
          </a:p>
          <a:p>
            <a:r>
              <a:rPr lang="en-US" sz="2000" dirty="0"/>
              <a:t>Turns book right side up</a:t>
            </a:r>
          </a:p>
          <a:p>
            <a:r>
              <a:rPr lang="en-US" sz="2000" dirty="0"/>
              <a:t>Gives book to adult to read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524000"/>
            <a:ext cx="1743075" cy="2619375"/>
          </a:xfrm>
          <a:prstGeom prst="rect">
            <a:avLst/>
          </a:prstGeom>
        </p:spPr>
      </p:pic>
    </p:spTree>
    <p:extLst>
      <p:ext uri="{BB962C8B-B14F-4D97-AF65-F5344CB8AC3E}">
        <p14:creationId xmlns:p14="http://schemas.microsoft.com/office/powerpoint/2010/main" val="2917902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739" y="152400"/>
            <a:ext cx="8534400" cy="1371600"/>
          </a:xfrm>
        </p:spPr>
        <p:txBody>
          <a:bodyPr>
            <a:normAutofit/>
          </a:bodyPr>
          <a:lstStyle/>
          <a:p>
            <a:r>
              <a:rPr lang="en-US" dirty="0"/>
              <a:t>18-24 months </a:t>
            </a:r>
            <a:br>
              <a:rPr lang="en-US" dirty="0"/>
            </a:br>
            <a:r>
              <a:rPr lang="en-US" dirty="0" smtClean="0"/>
              <a:t>Literacy </a:t>
            </a:r>
            <a:r>
              <a:rPr lang="en-US" dirty="0"/>
              <a:t>Development</a:t>
            </a:r>
          </a:p>
        </p:txBody>
      </p:sp>
      <p:sp>
        <p:nvSpPr>
          <p:cNvPr id="3" name="Content Placeholder 2"/>
          <p:cNvSpPr>
            <a:spLocks noGrp="1"/>
          </p:cNvSpPr>
          <p:nvPr>
            <p:ph sz="quarter" idx="1"/>
          </p:nvPr>
        </p:nvSpPr>
        <p:spPr>
          <a:xfrm>
            <a:off x="734646" y="2123830"/>
            <a:ext cx="8503920" cy="4572000"/>
          </a:xfrm>
        </p:spPr>
        <p:txBody>
          <a:bodyPr>
            <a:noAutofit/>
          </a:bodyPr>
          <a:lstStyle/>
          <a:p>
            <a:r>
              <a:rPr lang="en-US" sz="2000" dirty="0"/>
              <a:t>Turns board book pages one at a time</a:t>
            </a:r>
          </a:p>
          <a:p>
            <a:r>
              <a:rPr lang="en-US" sz="2000" dirty="0"/>
              <a:t>Names familiar pictures</a:t>
            </a:r>
          </a:p>
          <a:p>
            <a:r>
              <a:rPr lang="en-US" sz="2000" dirty="0"/>
              <a:t>Fills in words to familiar stories</a:t>
            </a:r>
          </a:p>
          <a:p>
            <a:r>
              <a:rPr lang="en-US" sz="2000" dirty="0"/>
              <a:t>“reads” to dolls or stuffed animals</a:t>
            </a:r>
          </a:p>
          <a:p>
            <a:r>
              <a:rPr lang="en-US" sz="2000" dirty="0"/>
              <a:t>Recites part of well-known stories</a:t>
            </a:r>
          </a:p>
          <a:p>
            <a:r>
              <a:rPr lang="en-US" sz="2000" dirty="0"/>
              <a:t>Attention span is variable, may not sit through entire story</a:t>
            </a:r>
          </a:p>
          <a:p>
            <a:r>
              <a:rPr lang="en-US" sz="2000" dirty="0"/>
              <a:t>Understands vocabulary (book, cover, story, beginning, end, the end)</a:t>
            </a:r>
          </a:p>
          <a:p>
            <a:r>
              <a:rPr lang="en-US" sz="2000" dirty="0"/>
              <a:t>Begins to ask questions (What’s That?)(What does this say?)</a:t>
            </a:r>
          </a:p>
          <a:p>
            <a:endParaRPr lang="en-US" sz="2500"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524000"/>
            <a:ext cx="2028825" cy="2257425"/>
          </a:xfrm>
          <a:prstGeom prst="rect">
            <a:avLst/>
          </a:prstGeom>
        </p:spPr>
      </p:pic>
    </p:spTree>
    <p:extLst>
      <p:ext uri="{BB962C8B-B14F-4D97-AF65-F5344CB8AC3E}">
        <p14:creationId xmlns:p14="http://schemas.microsoft.com/office/powerpoint/2010/main" val="1247663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954" y="52754"/>
            <a:ext cx="8534400" cy="1295400"/>
          </a:xfrm>
        </p:spPr>
        <p:txBody>
          <a:bodyPr>
            <a:normAutofit/>
          </a:bodyPr>
          <a:lstStyle/>
          <a:p>
            <a:r>
              <a:rPr lang="en-US" dirty="0"/>
              <a:t>24-36 months (2-3 years)</a:t>
            </a:r>
            <a:br>
              <a:rPr lang="en-US" dirty="0"/>
            </a:br>
            <a:r>
              <a:rPr lang="en-US" dirty="0" smtClean="0"/>
              <a:t>Literacy </a:t>
            </a:r>
            <a:r>
              <a:rPr lang="en-US" dirty="0"/>
              <a:t>Development</a:t>
            </a:r>
          </a:p>
        </p:txBody>
      </p:sp>
      <p:sp>
        <p:nvSpPr>
          <p:cNvPr id="3" name="Content Placeholder 2"/>
          <p:cNvSpPr>
            <a:spLocks noGrp="1"/>
          </p:cNvSpPr>
          <p:nvPr>
            <p:ph sz="quarter" idx="1"/>
          </p:nvPr>
        </p:nvSpPr>
        <p:spPr>
          <a:xfrm>
            <a:off x="1225062" y="1348154"/>
            <a:ext cx="8503920" cy="5791200"/>
          </a:xfrm>
        </p:spPr>
        <p:txBody>
          <a:bodyPr>
            <a:normAutofit/>
          </a:bodyPr>
          <a:lstStyle/>
          <a:p>
            <a:r>
              <a:rPr lang="en-US" sz="2000" dirty="0"/>
              <a:t>Learns to handle paper pages</a:t>
            </a:r>
          </a:p>
          <a:p>
            <a:r>
              <a:rPr lang="en-US" sz="2000" dirty="0"/>
              <a:t>Goes back and forth in books to find favorite pictures </a:t>
            </a:r>
          </a:p>
          <a:p>
            <a:r>
              <a:rPr lang="en-US" sz="2000" dirty="0"/>
              <a:t>Recites whole phrases, sometimes whole stories</a:t>
            </a:r>
          </a:p>
          <a:p>
            <a:r>
              <a:rPr lang="en-US" sz="2000" dirty="0"/>
              <a:t>Protests when adult says a word wrong in familiar story</a:t>
            </a:r>
          </a:p>
          <a:p>
            <a:r>
              <a:rPr lang="en-US" sz="2000" dirty="0"/>
              <a:t>Coordinates picture with text</a:t>
            </a:r>
          </a:p>
          <a:p>
            <a:r>
              <a:rPr lang="en-US" sz="2000" dirty="0"/>
              <a:t>Reads familiar books to self</a:t>
            </a:r>
          </a:p>
          <a:p>
            <a:r>
              <a:rPr lang="en-US" sz="2000" dirty="0"/>
              <a:t>Explores print and recognizes some words in stories and environmental print</a:t>
            </a:r>
          </a:p>
          <a:p>
            <a:r>
              <a:rPr lang="en-US" sz="2000" dirty="0"/>
              <a:t>Shows top to bottom and left to right orientation</a:t>
            </a:r>
          </a:p>
          <a:p>
            <a:r>
              <a:rPr lang="en-US" sz="2000" dirty="0"/>
              <a:t>Recognize beginning and ending of stories</a:t>
            </a:r>
          </a:p>
          <a:p>
            <a:r>
              <a:rPr lang="en-US" sz="2000" dirty="0"/>
              <a:t>Points to title and author</a:t>
            </a:r>
          </a:p>
          <a:p>
            <a:r>
              <a:rPr lang="en-US" sz="2000" dirty="0"/>
              <a:t>Recognizes favorite books and finds them</a:t>
            </a:r>
          </a:p>
          <a:p>
            <a:r>
              <a:rPr lang="en-US" sz="2000" dirty="0"/>
              <a:t>Asks “what does this word say?”</a:t>
            </a:r>
          </a:p>
          <a:p>
            <a:endParaRPr lang="en-US" sz="2500" dirty="0"/>
          </a:p>
        </p:txBody>
      </p:sp>
    </p:spTree>
    <p:extLst>
      <p:ext uri="{BB962C8B-B14F-4D97-AF65-F5344CB8AC3E}">
        <p14:creationId xmlns:p14="http://schemas.microsoft.com/office/powerpoint/2010/main" val="3960788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69" y="0"/>
            <a:ext cx="8534400" cy="1187153"/>
          </a:xfrm>
        </p:spPr>
        <p:txBody>
          <a:bodyPr>
            <a:noAutofit/>
          </a:bodyPr>
          <a:lstStyle/>
          <a:p>
            <a:r>
              <a:rPr lang="en-US" dirty="0"/>
              <a:t>37-48 months (3-4 years)</a:t>
            </a:r>
            <a:br>
              <a:rPr lang="en-US" dirty="0"/>
            </a:br>
            <a:r>
              <a:rPr lang="en-US" dirty="0" smtClean="0"/>
              <a:t>Literacy </a:t>
            </a:r>
            <a:r>
              <a:rPr lang="en-US" dirty="0"/>
              <a:t>Development</a:t>
            </a:r>
          </a:p>
        </p:txBody>
      </p:sp>
      <p:sp>
        <p:nvSpPr>
          <p:cNvPr id="3" name="Content Placeholder 2"/>
          <p:cNvSpPr>
            <a:spLocks noGrp="1"/>
          </p:cNvSpPr>
          <p:nvPr>
            <p:ph sz="quarter" idx="1"/>
          </p:nvPr>
        </p:nvSpPr>
        <p:spPr>
          <a:xfrm>
            <a:off x="715108" y="1373553"/>
            <a:ext cx="8991600" cy="5410200"/>
          </a:xfrm>
        </p:spPr>
        <p:txBody>
          <a:bodyPr>
            <a:normAutofit lnSpcReduction="10000"/>
          </a:bodyPr>
          <a:lstStyle/>
          <a:p>
            <a:r>
              <a:rPr lang="en-US" dirty="0"/>
              <a:t>Wants to learn to read and reads simple books independently</a:t>
            </a:r>
          </a:p>
          <a:p>
            <a:r>
              <a:rPr lang="en-US" dirty="0"/>
              <a:t>Recognize a few sight words and many environmental print words</a:t>
            </a:r>
          </a:p>
          <a:p>
            <a:r>
              <a:rPr lang="en-US" dirty="0"/>
              <a:t>Notices differences in print (egg </a:t>
            </a:r>
            <a:r>
              <a:rPr lang="en-US" dirty="0" err="1"/>
              <a:t>vs</a:t>
            </a:r>
            <a:r>
              <a:rPr lang="en-US" dirty="0"/>
              <a:t> eggs)</a:t>
            </a:r>
          </a:p>
          <a:p>
            <a:r>
              <a:rPr lang="en-US" dirty="0"/>
              <a:t>Use knowledge of alphabet to find words in books</a:t>
            </a:r>
          </a:p>
          <a:p>
            <a:r>
              <a:rPr lang="en-US" dirty="0"/>
              <a:t>Begins to decode simple words</a:t>
            </a:r>
          </a:p>
          <a:p>
            <a:r>
              <a:rPr lang="en-US" dirty="0"/>
              <a:t>Imitates adult reading with eye movements, and tone of voice</a:t>
            </a:r>
          </a:p>
          <a:p>
            <a:r>
              <a:rPr lang="en-US" dirty="0"/>
              <a:t>Understands reading for pleasure vs. for information</a:t>
            </a:r>
          </a:p>
          <a:p>
            <a:r>
              <a:rPr lang="en-US" dirty="0"/>
              <a:t>Understands concepts of author, title, illustrator, simple plot lines, making predictions, cause and effect</a:t>
            </a:r>
          </a:p>
          <a:p>
            <a:r>
              <a:rPr lang="en-US" dirty="0"/>
              <a:t>Develops directionality</a:t>
            </a:r>
          </a:p>
          <a:p>
            <a:r>
              <a:rPr lang="en-US" dirty="0"/>
              <a:t>Print is read, pictures support the print</a:t>
            </a:r>
          </a:p>
          <a:p>
            <a:r>
              <a:rPr lang="en-US" dirty="0"/>
              <a:t>Responds to emotional content of story</a:t>
            </a:r>
          </a:p>
          <a:p>
            <a:r>
              <a:rPr lang="en-US" dirty="0"/>
              <a:t>Differentiates letters from words from numbers</a:t>
            </a:r>
          </a:p>
          <a:p>
            <a:r>
              <a:rPr lang="en-US" dirty="0"/>
              <a:t>Recognizes rhymes and beginning sounds in words</a:t>
            </a:r>
          </a:p>
          <a:p>
            <a:endParaRPr lang="en-US" dirty="0"/>
          </a:p>
          <a:p>
            <a:pPr marL="0" indent="0">
              <a:buNone/>
            </a:pPr>
            <a:endParaRPr lang="en-US" dirty="0"/>
          </a:p>
        </p:txBody>
      </p:sp>
    </p:spTree>
    <p:extLst>
      <p:ext uri="{BB962C8B-B14F-4D97-AF65-F5344CB8AC3E}">
        <p14:creationId xmlns:p14="http://schemas.microsoft.com/office/powerpoint/2010/main" val="3590075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277" y="187624"/>
            <a:ext cx="8534400" cy="1066800"/>
          </a:xfrm>
        </p:spPr>
        <p:txBody>
          <a:bodyPr>
            <a:noAutofit/>
          </a:bodyPr>
          <a:lstStyle/>
          <a:p>
            <a:r>
              <a:rPr lang="en-US" dirty="0"/>
              <a:t>49-60 months (4-5 years)</a:t>
            </a:r>
            <a:br>
              <a:rPr lang="en-US" dirty="0"/>
            </a:br>
            <a:r>
              <a:rPr lang="en-US" dirty="0" smtClean="0"/>
              <a:t>Literacy Development</a:t>
            </a:r>
            <a:endParaRPr lang="en-US" dirty="0"/>
          </a:p>
        </p:txBody>
      </p:sp>
      <p:sp>
        <p:nvSpPr>
          <p:cNvPr id="3" name="Content Placeholder 2"/>
          <p:cNvSpPr>
            <a:spLocks noGrp="1"/>
          </p:cNvSpPr>
          <p:nvPr>
            <p:ph sz="quarter" idx="1"/>
          </p:nvPr>
        </p:nvSpPr>
        <p:spPr>
          <a:xfrm>
            <a:off x="1187939" y="1492738"/>
            <a:ext cx="7487138" cy="4900246"/>
          </a:xfrm>
        </p:spPr>
        <p:txBody>
          <a:bodyPr>
            <a:noAutofit/>
          </a:bodyPr>
          <a:lstStyle/>
          <a:p>
            <a:r>
              <a:rPr lang="en-US" sz="2000" dirty="0"/>
              <a:t>Wants to decode words</a:t>
            </a:r>
          </a:p>
          <a:p>
            <a:r>
              <a:rPr lang="en-US" sz="2000" dirty="0"/>
              <a:t>Identifies the cover, the title, and where the author and illustrator information is located</a:t>
            </a:r>
          </a:p>
          <a:p>
            <a:r>
              <a:rPr lang="en-US" sz="2000" dirty="0"/>
              <a:t>Holds book properly, turns pages, moves eyes, follows print with finger</a:t>
            </a:r>
          </a:p>
          <a:p>
            <a:r>
              <a:rPr lang="en-US" sz="2000" dirty="0"/>
              <a:t>Storybooks are different than newspapers</a:t>
            </a:r>
          </a:p>
          <a:p>
            <a:r>
              <a:rPr lang="en-US" sz="2000" dirty="0"/>
              <a:t>May not understand “silent reading”</a:t>
            </a:r>
          </a:p>
          <a:p>
            <a:r>
              <a:rPr lang="en-US" sz="2000" dirty="0"/>
              <a:t>Demonstrates understanding of plot and sequences of stories</a:t>
            </a:r>
          </a:p>
          <a:p>
            <a:r>
              <a:rPr lang="en-US" sz="2000" dirty="0"/>
              <a:t>Retells stories with structure and future tense</a:t>
            </a:r>
          </a:p>
          <a:p>
            <a:r>
              <a:rPr lang="en-US" sz="2000" dirty="0"/>
              <a:t>Understands letters, words, sentences and punctuation</a:t>
            </a:r>
          </a:p>
          <a:p>
            <a:r>
              <a:rPr lang="en-US" sz="2000" dirty="0"/>
              <a:t>Identifies all letters and reads many words</a:t>
            </a:r>
          </a:p>
          <a:p>
            <a:r>
              <a:rPr lang="en-US" sz="2000" dirty="0"/>
              <a:t>Understands rhyme and syllables</a:t>
            </a:r>
          </a:p>
        </p:txBody>
      </p:sp>
    </p:spTree>
    <p:extLst>
      <p:ext uri="{BB962C8B-B14F-4D97-AF65-F5344CB8AC3E}">
        <p14:creationId xmlns:p14="http://schemas.microsoft.com/office/powerpoint/2010/main" val="291572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41" y="283288"/>
            <a:ext cx="6589199" cy="1280890"/>
          </a:xfrm>
        </p:spPr>
        <p:txBody>
          <a:bodyPr>
            <a:normAutofit/>
          </a:bodyPr>
          <a:lstStyle/>
          <a:p>
            <a:pPr algn="ctr"/>
            <a:r>
              <a:rPr lang="en-US" sz="4000" dirty="0" smtClean="0"/>
              <a:t>Fueling the Campaign</a:t>
            </a:r>
            <a:endParaRPr lang="en-US" sz="4000" dirty="0"/>
          </a:p>
        </p:txBody>
      </p:sp>
      <p:sp>
        <p:nvSpPr>
          <p:cNvPr id="3" name="Content Placeholder 2"/>
          <p:cNvSpPr>
            <a:spLocks noGrp="1"/>
          </p:cNvSpPr>
          <p:nvPr>
            <p:ph idx="1"/>
          </p:nvPr>
        </p:nvSpPr>
        <p:spPr>
          <a:xfrm>
            <a:off x="922713" y="1197033"/>
            <a:ext cx="7611687" cy="5494712"/>
          </a:xfrm>
        </p:spPr>
        <p:txBody>
          <a:bodyPr>
            <a:normAutofit lnSpcReduction="10000"/>
          </a:bodyPr>
          <a:lstStyle/>
          <a:p>
            <a:r>
              <a:rPr lang="en-US" sz="2200" dirty="0" smtClean="0"/>
              <a:t>Goal: By 2020, a dozen states or more will increase, by at least 100%, the number of low-income children reading proficiently at the end of third grade</a:t>
            </a:r>
          </a:p>
          <a:p>
            <a:endParaRPr lang="en-US" sz="2200" dirty="0" smtClean="0"/>
          </a:p>
          <a:p>
            <a:r>
              <a:rPr lang="en-US" sz="2200" dirty="0" smtClean="0"/>
              <a:t>Funding: </a:t>
            </a:r>
            <a:r>
              <a:rPr lang="en-US" sz="2200" dirty="0" smtClean="0">
                <a:hlinkClick r:id="rId2"/>
              </a:rPr>
              <a:t>https://gradelevelreading.net/about-us/campaign-investors</a:t>
            </a:r>
            <a:endParaRPr lang="en-US" sz="2200" dirty="0" smtClean="0"/>
          </a:p>
          <a:p>
            <a:endParaRPr lang="en-US" sz="2200" dirty="0" smtClean="0"/>
          </a:p>
          <a:p>
            <a:r>
              <a:rPr lang="en-US" sz="2200" dirty="0" smtClean="0"/>
              <a:t>Partners: </a:t>
            </a:r>
            <a:r>
              <a:rPr lang="en-US" sz="2200" dirty="0" smtClean="0">
                <a:hlinkClick r:id="rId3"/>
              </a:rPr>
              <a:t>https://gradelevelreading.net/about-us/campaign-partners</a:t>
            </a:r>
            <a:endParaRPr lang="en-US" sz="2200" dirty="0" smtClean="0"/>
          </a:p>
          <a:p>
            <a:endParaRPr lang="en-US" sz="2200" dirty="0" smtClean="0"/>
          </a:p>
          <a:p>
            <a:r>
              <a:rPr lang="en-US" sz="2200" dirty="0" smtClean="0"/>
              <a:t>Grade-Level Reading Communities Network</a:t>
            </a:r>
          </a:p>
          <a:p>
            <a:pPr marL="0" indent="0">
              <a:buNone/>
            </a:pPr>
            <a:r>
              <a:rPr lang="en-US" sz="2200" dirty="0" smtClean="0">
                <a:effectLst/>
                <a:hlinkClick r:id="rId4"/>
              </a:rPr>
              <a:t>   https://gradelevelreading.net/our-  network/participating-communities</a:t>
            </a:r>
            <a:endParaRPr lang="en-US" sz="2200" dirty="0" smtClean="0">
              <a:effectLst/>
            </a:endParaRPr>
          </a:p>
          <a:p>
            <a:endParaRPr lang="en-US" dirty="0" smtClean="0">
              <a:effectLst/>
            </a:endParaRPr>
          </a:p>
          <a:p>
            <a:endParaRPr lang="en-US" dirty="0" smtClean="0">
              <a:effectLst/>
            </a:endParaRPr>
          </a:p>
          <a:p>
            <a:endParaRPr lang="en-US" dirty="0" smtClean="0">
              <a:effectLst/>
            </a:endParaRPr>
          </a:p>
          <a:p>
            <a:endParaRPr lang="en-US" dirty="0" smtClean="0">
              <a:effectLst/>
            </a:endParaRPr>
          </a:p>
          <a:p>
            <a:endParaRPr lang="en-US" dirty="0"/>
          </a:p>
        </p:txBody>
      </p:sp>
    </p:spTree>
    <p:extLst>
      <p:ext uri="{BB962C8B-B14F-4D97-AF65-F5344CB8AC3E}">
        <p14:creationId xmlns:p14="http://schemas.microsoft.com/office/powerpoint/2010/main" val="1188604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ADE9-474D-4B12-9FA6-37A8D8C1E4D5}"/>
              </a:ext>
            </a:extLst>
          </p:cNvPr>
          <p:cNvSpPr>
            <a:spLocks noGrp="1"/>
          </p:cNvSpPr>
          <p:nvPr>
            <p:ph type="title"/>
          </p:nvPr>
        </p:nvSpPr>
        <p:spPr>
          <a:xfrm>
            <a:off x="1281723" y="233341"/>
            <a:ext cx="7252677" cy="1280890"/>
          </a:xfrm>
        </p:spPr>
        <p:txBody>
          <a:bodyPr/>
          <a:lstStyle/>
          <a:p>
            <a:r>
              <a:rPr lang="en-US" dirty="0" smtClean="0"/>
              <a:t>Kindergarteners</a:t>
            </a:r>
            <a:endParaRPr lang="en-US" dirty="0"/>
          </a:p>
        </p:txBody>
      </p:sp>
      <p:sp>
        <p:nvSpPr>
          <p:cNvPr id="3" name="Content Placeholder 2">
            <a:extLst>
              <a:ext uri="{FF2B5EF4-FFF2-40B4-BE49-F238E27FC236}">
                <a16:creationId xmlns:a16="http://schemas.microsoft.com/office/drawing/2014/main" id="{BEBA33B7-7010-4E0A-B7B2-933DB4FC85EA}"/>
              </a:ext>
            </a:extLst>
          </p:cNvPr>
          <p:cNvSpPr>
            <a:spLocks noGrp="1"/>
          </p:cNvSpPr>
          <p:nvPr>
            <p:ph idx="1"/>
          </p:nvPr>
        </p:nvSpPr>
        <p:spPr>
          <a:xfrm>
            <a:off x="851877" y="1514231"/>
            <a:ext cx="7682523" cy="5066323"/>
          </a:xfrm>
        </p:spPr>
        <p:txBody>
          <a:bodyPr>
            <a:normAutofit/>
          </a:bodyPr>
          <a:lstStyle/>
          <a:p>
            <a:r>
              <a:rPr lang="en-US" sz="2400" dirty="0"/>
              <a:t>Phonological Awareness:</a:t>
            </a:r>
          </a:p>
          <a:p>
            <a:pPr lvl="1"/>
            <a:r>
              <a:rPr lang="en-US" sz="2200" dirty="0"/>
              <a:t>Rhyming ( given a word can produce a rhyming word)</a:t>
            </a:r>
          </a:p>
          <a:p>
            <a:pPr lvl="1"/>
            <a:r>
              <a:rPr lang="en-US" sz="2200" dirty="0"/>
              <a:t>Clapping/counting syllables</a:t>
            </a:r>
          </a:p>
          <a:p>
            <a:pPr lvl="1"/>
            <a:r>
              <a:rPr lang="en-US" sz="2200" dirty="0"/>
              <a:t>Substituting sounds in words</a:t>
            </a:r>
          </a:p>
          <a:p>
            <a:pPr lvl="1"/>
            <a:r>
              <a:rPr lang="en-US" sz="2200" dirty="0"/>
              <a:t>Blending phonemes into a word</a:t>
            </a:r>
          </a:p>
          <a:p>
            <a:pPr lvl="1"/>
            <a:r>
              <a:rPr lang="en-US" sz="2200" dirty="0"/>
              <a:t>Counting phonemes</a:t>
            </a:r>
          </a:p>
          <a:p>
            <a:pPr lvl="1"/>
            <a:r>
              <a:rPr lang="en-US" sz="2200" dirty="0"/>
              <a:t>Manipulating letters to make new word</a:t>
            </a:r>
          </a:p>
          <a:p>
            <a:pPr lvl="1"/>
            <a:r>
              <a:rPr lang="en-US" sz="2200" dirty="0"/>
              <a:t>Separate onsets and rime</a:t>
            </a:r>
          </a:p>
          <a:p>
            <a:pPr lvl="1"/>
            <a:r>
              <a:rPr lang="en-US" sz="2200" dirty="0"/>
              <a:t>Attend to word beginnings and endings</a:t>
            </a:r>
          </a:p>
          <a:p>
            <a:pPr lvl="1"/>
            <a:r>
              <a:rPr lang="en-US" sz="2200" dirty="0"/>
              <a:t>Letter sequences represent sound sequences</a:t>
            </a:r>
          </a:p>
        </p:txBody>
      </p:sp>
    </p:spTree>
    <p:extLst>
      <p:ext uri="{BB962C8B-B14F-4D97-AF65-F5344CB8AC3E}">
        <p14:creationId xmlns:p14="http://schemas.microsoft.com/office/powerpoint/2010/main" val="3117138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16320-8E29-483E-A926-57ED4515B3F1}"/>
              </a:ext>
            </a:extLst>
          </p:cNvPr>
          <p:cNvSpPr>
            <a:spLocks noGrp="1"/>
          </p:cNvSpPr>
          <p:nvPr>
            <p:ph type="title"/>
          </p:nvPr>
        </p:nvSpPr>
        <p:spPr>
          <a:xfrm>
            <a:off x="1320800" y="209894"/>
            <a:ext cx="7072923" cy="1280890"/>
          </a:xfrm>
        </p:spPr>
        <p:txBody>
          <a:bodyPr/>
          <a:lstStyle/>
          <a:p>
            <a:r>
              <a:rPr lang="en-US" dirty="0" smtClean="0"/>
              <a:t>Kindergarteners</a:t>
            </a:r>
            <a:endParaRPr lang="en-US" dirty="0"/>
          </a:p>
        </p:txBody>
      </p:sp>
      <p:sp>
        <p:nvSpPr>
          <p:cNvPr id="3" name="Content Placeholder 2">
            <a:extLst>
              <a:ext uri="{FF2B5EF4-FFF2-40B4-BE49-F238E27FC236}">
                <a16:creationId xmlns:a16="http://schemas.microsoft.com/office/drawing/2014/main" id="{0EC33419-5778-4DA3-AE91-72BD21AB13BD}"/>
              </a:ext>
            </a:extLst>
          </p:cNvPr>
          <p:cNvSpPr>
            <a:spLocks noGrp="1"/>
          </p:cNvSpPr>
          <p:nvPr>
            <p:ph idx="1"/>
          </p:nvPr>
        </p:nvSpPr>
        <p:spPr>
          <a:xfrm>
            <a:off x="961293" y="1406769"/>
            <a:ext cx="7573108" cy="5267569"/>
          </a:xfrm>
        </p:spPr>
        <p:txBody>
          <a:bodyPr>
            <a:normAutofit lnSpcReduction="10000"/>
          </a:bodyPr>
          <a:lstStyle/>
          <a:p>
            <a:r>
              <a:rPr lang="en-US" sz="2400" dirty="0"/>
              <a:t>Other literacy skills :</a:t>
            </a:r>
          </a:p>
          <a:p>
            <a:pPr lvl="1"/>
            <a:r>
              <a:rPr lang="en-US" sz="2200" dirty="0"/>
              <a:t>Know letter sound associations</a:t>
            </a:r>
          </a:p>
          <a:p>
            <a:pPr lvl="1"/>
            <a:r>
              <a:rPr lang="en-US" sz="2200" dirty="0"/>
              <a:t>Recognize uppercase and lowercase letters</a:t>
            </a:r>
          </a:p>
          <a:p>
            <a:pPr lvl="1"/>
            <a:r>
              <a:rPr lang="en-US" sz="2200" dirty="0"/>
              <a:t>Tell which of three words is different (sit, sit, suit)</a:t>
            </a:r>
          </a:p>
          <a:p>
            <a:pPr lvl="1"/>
            <a:r>
              <a:rPr lang="en-US" sz="2200" dirty="0"/>
              <a:t>Tell which of three words share a sound (dog, doll, pen)</a:t>
            </a:r>
          </a:p>
          <a:p>
            <a:pPr lvl="1"/>
            <a:r>
              <a:rPr lang="en-US" sz="2200" dirty="0"/>
              <a:t>Write uppercase and lowercase letters</a:t>
            </a:r>
          </a:p>
          <a:p>
            <a:pPr lvl="1"/>
            <a:r>
              <a:rPr lang="en-US" sz="2200" dirty="0"/>
              <a:t>Use letter sound knowledge to spell (invented spelling)</a:t>
            </a:r>
          </a:p>
          <a:p>
            <a:pPr lvl="1"/>
            <a:r>
              <a:rPr lang="en-US" sz="2200" dirty="0"/>
              <a:t>Know conventionally spelled words</a:t>
            </a:r>
          </a:p>
          <a:p>
            <a:pPr lvl="1"/>
            <a:r>
              <a:rPr lang="en-US" sz="2200" dirty="0"/>
              <a:t>Write their own names and names of friends</a:t>
            </a:r>
          </a:p>
          <a:p>
            <a:pPr lvl="1"/>
            <a:r>
              <a:rPr lang="en-US" sz="2200" dirty="0"/>
              <a:t>Write most letters and some words from dictation</a:t>
            </a:r>
          </a:p>
        </p:txBody>
      </p:sp>
    </p:spTree>
    <p:extLst>
      <p:ext uri="{BB962C8B-B14F-4D97-AF65-F5344CB8AC3E}">
        <p14:creationId xmlns:p14="http://schemas.microsoft.com/office/powerpoint/2010/main" val="2098828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Grade</a:t>
            </a:r>
            <a:endParaRPr lang="en-US" dirty="0"/>
          </a:p>
        </p:txBody>
      </p:sp>
      <p:sp>
        <p:nvSpPr>
          <p:cNvPr id="3" name="Content Placeholder 2"/>
          <p:cNvSpPr>
            <a:spLocks noGrp="1"/>
          </p:cNvSpPr>
          <p:nvPr>
            <p:ph idx="1"/>
          </p:nvPr>
        </p:nvSpPr>
        <p:spPr>
          <a:xfrm>
            <a:off x="1477109" y="1503485"/>
            <a:ext cx="7394330" cy="5073161"/>
          </a:xfrm>
        </p:spPr>
        <p:txBody>
          <a:bodyPr>
            <a:noAutofit/>
          </a:bodyPr>
          <a:lstStyle/>
          <a:p>
            <a:r>
              <a:rPr lang="en-US" sz="2000" dirty="0" smtClean="0"/>
              <a:t>Discusses how, why, what-if? In sharing nonfiction and fiction texts	</a:t>
            </a:r>
          </a:p>
          <a:p>
            <a:r>
              <a:rPr lang="en-US" sz="2000" dirty="0" smtClean="0"/>
              <a:t>Uses basic punctuation and capitalization</a:t>
            </a:r>
          </a:p>
          <a:p>
            <a:r>
              <a:rPr lang="en-US" sz="2000" dirty="0" smtClean="0"/>
              <a:t>Predicts and justifies what will happen next in stories</a:t>
            </a:r>
          </a:p>
          <a:p>
            <a:r>
              <a:rPr lang="en-US" sz="2000" dirty="0" smtClean="0"/>
              <a:t>Recognizes irregularly spelled words by sight (have, said, where, two)</a:t>
            </a:r>
          </a:p>
          <a:p>
            <a:r>
              <a:rPr lang="en-US" sz="2000" dirty="0" smtClean="0"/>
              <a:t>Has reading vocabulary of 500 words (sight and easily sounded out words)</a:t>
            </a:r>
          </a:p>
          <a:p>
            <a:r>
              <a:rPr lang="en-US" sz="2000" dirty="0" smtClean="0"/>
              <a:t>Accurately decodes orthographically regular one syllable words and non words (zot, </a:t>
            </a:r>
            <a:r>
              <a:rPr lang="en-US" sz="2000" dirty="0" err="1" smtClean="0"/>
              <a:t>fet</a:t>
            </a:r>
            <a:r>
              <a:rPr lang="en-US" sz="2000" dirty="0" smtClean="0"/>
              <a:t>, </a:t>
            </a:r>
            <a:r>
              <a:rPr lang="en-US" sz="2000" dirty="0" err="1" smtClean="0"/>
              <a:t>shik</a:t>
            </a:r>
            <a:r>
              <a:rPr lang="en-US" sz="2000" dirty="0" smtClean="0"/>
              <a:t>)</a:t>
            </a:r>
          </a:p>
          <a:p>
            <a:r>
              <a:rPr lang="en-US" sz="2000" dirty="0" smtClean="0"/>
              <a:t>Spells and decodes four letter short vowel words</a:t>
            </a:r>
          </a:p>
          <a:p>
            <a:r>
              <a:rPr lang="en-US" sz="2000" dirty="0" smtClean="0"/>
              <a:t>Oral reading fluency is 60 WCPM at 50</a:t>
            </a:r>
            <a:r>
              <a:rPr lang="en-US" sz="2000" baseline="30000" dirty="0" smtClean="0"/>
              <a:t>th</a:t>
            </a:r>
            <a:r>
              <a:rPr lang="en-US" sz="2000" dirty="0" smtClean="0"/>
              <a:t> percentile</a:t>
            </a:r>
            <a:endParaRPr lang="en-US" sz="2000" dirty="0"/>
          </a:p>
        </p:txBody>
      </p:sp>
    </p:spTree>
    <p:extLst>
      <p:ext uri="{BB962C8B-B14F-4D97-AF65-F5344CB8AC3E}">
        <p14:creationId xmlns:p14="http://schemas.microsoft.com/office/powerpoint/2010/main" val="2254805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Grade</a:t>
            </a:r>
            <a:endParaRPr lang="en-US" dirty="0"/>
          </a:p>
        </p:txBody>
      </p:sp>
      <p:sp>
        <p:nvSpPr>
          <p:cNvPr id="3" name="Content Placeholder 2"/>
          <p:cNvSpPr>
            <a:spLocks noGrp="1"/>
          </p:cNvSpPr>
          <p:nvPr>
            <p:ph idx="1"/>
          </p:nvPr>
        </p:nvSpPr>
        <p:spPr>
          <a:xfrm>
            <a:off x="1310055" y="1415562"/>
            <a:ext cx="7224346" cy="5029200"/>
          </a:xfrm>
        </p:spPr>
        <p:txBody>
          <a:bodyPr>
            <a:normAutofit/>
          </a:bodyPr>
          <a:lstStyle/>
          <a:p>
            <a:r>
              <a:rPr lang="en-US" sz="2000" dirty="0" smtClean="0"/>
              <a:t>Understands different characters, narrators and authors tell stories with different points of view</a:t>
            </a:r>
          </a:p>
          <a:p>
            <a:r>
              <a:rPr lang="en-US" sz="2000" dirty="0" smtClean="0"/>
              <a:t>Compares two or more versions of the same story )Cinderella vs Ella the Enchanted)</a:t>
            </a:r>
          </a:p>
          <a:p>
            <a:r>
              <a:rPr lang="en-US" sz="2000" dirty="0" smtClean="0"/>
              <a:t>Describes how characters </a:t>
            </a:r>
            <a:r>
              <a:rPr lang="en-US" sz="2000" dirty="0" err="1" smtClean="0"/>
              <a:t>repond</a:t>
            </a:r>
            <a:r>
              <a:rPr lang="en-US" sz="2000" dirty="0" smtClean="0"/>
              <a:t> to events and challenges</a:t>
            </a:r>
          </a:p>
          <a:p>
            <a:r>
              <a:rPr lang="en-US" sz="2000" dirty="0" smtClean="0"/>
              <a:t>Identify main topic of 3-5 paragraphs and main idea of each paragraph</a:t>
            </a:r>
          </a:p>
          <a:p>
            <a:r>
              <a:rPr lang="en-US" sz="2000" dirty="0" smtClean="0"/>
              <a:t>Decodes and encodes chained vowels/vowel digraphs</a:t>
            </a:r>
          </a:p>
          <a:p>
            <a:r>
              <a:rPr lang="en-US" sz="2000" dirty="0" smtClean="0"/>
              <a:t>Recognizes stories have beginnings, identify </a:t>
            </a:r>
            <a:r>
              <a:rPr lang="en-US" sz="2000" dirty="0" err="1" smtClean="0"/>
              <a:t>proflems</a:t>
            </a:r>
            <a:r>
              <a:rPr lang="en-US" sz="2000" dirty="0" smtClean="0"/>
              <a:t> and how events unfold to the ending of the story</a:t>
            </a:r>
          </a:p>
          <a:p>
            <a:r>
              <a:rPr lang="en-US" sz="2000" dirty="0" smtClean="0"/>
              <a:t>Oral reading fluency is 100 WCPM at 50</a:t>
            </a:r>
            <a:r>
              <a:rPr lang="en-US" sz="2000" baseline="30000" dirty="0" smtClean="0"/>
              <a:t>th</a:t>
            </a:r>
            <a:r>
              <a:rPr lang="en-US" sz="2000" dirty="0" smtClean="0"/>
              <a:t> percentile</a:t>
            </a:r>
            <a:endParaRPr lang="en-US" sz="2000" dirty="0"/>
          </a:p>
        </p:txBody>
      </p:sp>
    </p:spTree>
    <p:extLst>
      <p:ext uri="{BB962C8B-B14F-4D97-AF65-F5344CB8AC3E}">
        <p14:creationId xmlns:p14="http://schemas.microsoft.com/office/powerpoint/2010/main" val="645548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361" y="202080"/>
            <a:ext cx="6589199" cy="1280890"/>
          </a:xfrm>
        </p:spPr>
        <p:txBody>
          <a:bodyPr/>
          <a:lstStyle/>
          <a:p>
            <a:r>
              <a:rPr lang="en-US" dirty="0" smtClean="0"/>
              <a:t>Third grade: 3 by 3</a:t>
            </a:r>
            <a:endParaRPr lang="en-US" dirty="0"/>
          </a:p>
        </p:txBody>
      </p:sp>
      <p:sp>
        <p:nvSpPr>
          <p:cNvPr id="3" name="Content Placeholder 2"/>
          <p:cNvSpPr>
            <a:spLocks noGrp="1"/>
          </p:cNvSpPr>
          <p:nvPr>
            <p:ph idx="1"/>
          </p:nvPr>
        </p:nvSpPr>
        <p:spPr>
          <a:xfrm>
            <a:off x="1459523" y="1046285"/>
            <a:ext cx="7411915" cy="5811715"/>
          </a:xfrm>
        </p:spPr>
        <p:txBody>
          <a:bodyPr>
            <a:normAutofit lnSpcReduction="10000"/>
          </a:bodyPr>
          <a:lstStyle/>
          <a:p>
            <a:r>
              <a:rPr lang="en-US" sz="2000" dirty="0" smtClean="0"/>
              <a:t>Segments , blends, deletes and manipulates sounds and syllables in real and non real words</a:t>
            </a:r>
          </a:p>
          <a:p>
            <a:r>
              <a:rPr lang="en-US" sz="2000" dirty="0" smtClean="0"/>
              <a:t>Uses prefixes, suffixes, and morphological markers to decode and encode unfamiliar words</a:t>
            </a:r>
          </a:p>
          <a:p>
            <a:r>
              <a:rPr lang="en-US" sz="2000" dirty="0" smtClean="0"/>
              <a:t>Uses prior knowledge to make connections, inferences and predictions from texts</a:t>
            </a:r>
          </a:p>
          <a:p>
            <a:r>
              <a:rPr lang="en-US" sz="2000" dirty="0" smtClean="0"/>
              <a:t>Understands and organizes information using compare and contrast and analogies</a:t>
            </a:r>
          </a:p>
          <a:p>
            <a:r>
              <a:rPr lang="en-US" sz="2000" dirty="0" smtClean="0"/>
              <a:t>Writes five sentence paragraphs</a:t>
            </a:r>
          </a:p>
          <a:p>
            <a:r>
              <a:rPr lang="en-US" sz="2000" dirty="0" smtClean="0"/>
              <a:t>Edits first drafts and uses correct punctuation</a:t>
            </a:r>
          </a:p>
          <a:p>
            <a:r>
              <a:rPr lang="en-US" sz="2000" dirty="0" smtClean="0"/>
              <a:t>Reads silently longer texts staking weeks to complete</a:t>
            </a:r>
          </a:p>
          <a:p>
            <a:r>
              <a:rPr lang="en-US" sz="2000" dirty="0" smtClean="0"/>
              <a:t>Uses reading to build vocabulary and knowledge in all academic subjects</a:t>
            </a:r>
          </a:p>
          <a:p>
            <a:r>
              <a:rPr lang="en-US" sz="2000" dirty="0" smtClean="0"/>
              <a:t>Oral reading fluency of 112 </a:t>
            </a:r>
            <a:r>
              <a:rPr lang="en-US" sz="2000" dirty="0"/>
              <a:t>W</a:t>
            </a:r>
            <a:r>
              <a:rPr lang="en-US" sz="2000" dirty="0" smtClean="0"/>
              <a:t>CPM at the 50</a:t>
            </a:r>
            <a:r>
              <a:rPr lang="en-US" sz="2000" baseline="30000" dirty="0" smtClean="0"/>
              <a:t>th</a:t>
            </a:r>
            <a:r>
              <a:rPr lang="en-US" sz="2000" dirty="0" smtClean="0"/>
              <a:t> percentile</a:t>
            </a:r>
          </a:p>
          <a:p>
            <a:r>
              <a:rPr lang="en-US" sz="2000" dirty="0" smtClean="0"/>
              <a:t>FOURTH GRRADE INCREASES TO 133 WCPM</a:t>
            </a:r>
            <a:endParaRPr lang="en-US" sz="2000" dirty="0"/>
          </a:p>
        </p:txBody>
      </p:sp>
    </p:spTree>
    <p:extLst>
      <p:ext uri="{BB962C8B-B14F-4D97-AF65-F5344CB8AC3E}">
        <p14:creationId xmlns:p14="http://schemas.microsoft.com/office/powerpoint/2010/main" val="2850929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304800" y="109151"/>
            <a:ext cx="8839200" cy="758952"/>
          </a:xfrm>
        </p:spPr>
        <p:txBody>
          <a:bodyPr>
            <a:noAutofit/>
          </a:bodyPr>
          <a:lstStyle/>
          <a:p>
            <a:pPr algn="ctr" eaLnBrk="1" hangingPunct="1"/>
            <a:r>
              <a:rPr lang="en-US" sz="3600" dirty="0"/>
              <a:t>Why should we teach parents to read to their child?</a:t>
            </a:r>
          </a:p>
        </p:txBody>
      </p:sp>
      <p:sp>
        <p:nvSpPr>
          <p:cNvPr id="315395" name="Rectangle 3"/>
          <p:cNvSpPr>
            <a:spLocks noGrp="1" noChangeArrowheads="1"/>
          </p:cNvSpPr>
          <p:nvPr>
            <p:ph idx="1"/>
          </p:nvPr>
        </p:nvSpPr>
        <p:spPr>
          <a:xfrm>
            <a:off x="549876" y="1524000"/>
            <a:ext cx="8503920" cy="5517292"/>
          </a:xfrm>
        </p:spPr>
        <p:txBody>
          <a:bodyPr>
            <a:normAutofit lnSpcReduction="10000"/>
          </a:bodyPr>
          <a:lstStyle/>
          <a:p>
            <a:pPr eaLnBrk="1" hangingPunct="1"/>
            <a:r>
              <a:rPr lang="en-US" sz="2400" dirty="0"/>
              <a:t>Provides the child a reading role model</a:t>
            </a:r>
          </a:p>
          <a:p>
            <a:pPr eaLnBrk="1" hangingPunct="1"/>
            <a:r>
              <a:rPr lang="en-US" sz="2400" dirty="0"/>
              <a:t>Speech and audition share a common linguistic base with reading and writing</a:t>
            </a:r>
          </a:p>
          <a:p>
            <a:pPr eaLnBrk="1" hangingPunct="1"/>
            <a:r>
              <a:rPr lang="en-US" sz="2400" dirty="0"/>
              <a:t>Improves complexity and structure of language</a:t>
            </a:r>
          </a:p>
          <a:p>
            <a:pPr eaLnBrk="1" hangingPunct="1"/>
            <a:r>
              <a:rPr lang="en-US" sz="2400" dirty="0"/>
              <a:t>Improves critical reasoning skills</a:t>
            </a:r>
          </a:p>
          <a:p>
            <a:r>
              <a:rPr lang="en-US" sz="2400" dirty="0"/>
              <a:t>Teaches letters and sounds and rhyming </a:t>
            </a:r>
          </a:p>
          <a:p>
            <a:r>
              <a:rPr lang="en-US" sz="2400" dirty="0"/>
              <a:t>Conditions child to associate reading with pleasure</a:t>
            </a:r>
          </a:p>
          <a:p>
            <a:r>
              <a:rPr lang="en-US" sz="2400" dirty="0"/>
              <a:t>Improves vocabulary and grammar</a:t>
            </a:r>
          </a:p>
          <a:p>
            <a:r>
              <a:rPr lang="en-US" sz="2400" dirty="0"/>
              <a:t>Improves attention span</a:t>
            </a:r>
          </a:p>
          <a:p>
            <a:r>
              <a:rPr lang="en-US" sz="2400" dirty="0"/>
              <a:t>Stimulates imagination</a:t>
            </a:r>
          </a:p>
          <a:p>
            <a:r>
              <a:rPr lang="en-US" sz="2400" dirty="0"/>
              <a:t>Improves academic success and future career</a:t>
            </a:r>
          </a:p>
          <a:p>
            <a:pPr algn="r" eaLnBrk="1" hangingPunct="1">
              <a:buFontTx/>
              <a:buNone/>
            </a:pPr>
            <a:r>
              <a:rPr lang="en-US" dirty="0"/>
              <a:t>                                                    </a:t>
            </a:r>
            <a:r>
              <a:rPr lang="en-US" sz="2000" dirty="0" err="1" smtClean="0"/>
              <a:t>Trelease</a:t>
            </a:r>
            <a:r>
              <a:rPr lang="en-US" sz="2000" dirty="0"/>
              <a:t>, J. (2001)</a:t>
            </a:r>
          </a:p>
        </p:txBody>
      </p:sp>
    </p:spTree>
    <p:extLst>
      <p:ext uri="{BB962C8B-B14F-4D97-AF65-F5344CB8AC3E}">
        <p14:creationId xmlns:p14="http://schemas.microsoft.com/office/powerpoint/2010/main" val="3944142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152400" y="-16476"/>
            <a:ext cx="8839200" cy="1371600"/>
          </a:xfrm>
        </p:spPr>
        <p:txBody>
          <a:bodyPr>
            <a:normAutofit/>
          </a:bodyPr>
          <a:lstStyle/>
          <a:p>
            <a:pPr algn="ctr" eaLnBrk="1" hangingPunct="1"/>
            <a:r>
              <a:rPr lang="en-US" sz="4000" dirty="0"/>
              <a:t>What is the most important childhood activity?</a:t>
            </a:r>
          </a:p>
        </p:txBody>
      </p:sp>
      <p:sp>
        <p:nvSpPr>
          <p:cNvPr id="330755" name="Rectangle 3"/>
          <p:cNvSpPr>
            <a:spLocks noGrp="1" noChangeArrowheads="1"/>
          </p:cNvSpPr>
          <p:nvPr>
            <p:ph idx="1"/>
          </p:nvPr>
        </p:nvSpPr>
        <p:spPr>
          <a:xfrm>
            <a:off x="1120347" y="1219200"/>
            <a:ext cx="7414054" cy="5638800"/>
          </a:xfrm>
        </p:spPr>
        <p:txBody>
          <a:bodyPr>
            <a:normAutofit/>
          </a:bodyPr>
          <a:lstStyle/>
          <a:p>
            <a:pPr eaLnBrk="1" hangingPunct="1"/>
            <a:endParaRPr lang="en-US" dirty="0"/>
          </a:p>
          <a:p>
            <a:pPr eaLnBrk="1" hangingPunct="1">
              <a:buFontTx/>
              <a:buNone/>
            </a:pPr>
            <a:r>
              <a:rPr lang="en-US" sz="2400" b="1" dirty="0"/>
              <a:t>   “Intentional” Shared Storybook Reading</a:t>
            </a:r>
          </a:p>
          <a:p>
            <a:pPr lvl="1" eaLnBrk="1" hangingPunct="1"/>
            <a:endParaRPr lang="en-US" sz="2400" dirty="0"/>
          </a:p>
          <a:p>
            <a:pPr lvl="1" eaLnBrk="1" hangingPunct="1"/>
            <a:r>
              <a:rPr lang="en-US" sz="2400" dirty="0"/>
              <a:t>Can systematically build children’s knowledge of language, literacy and the world around them.</a:t>
            </a:r>
          </a:p>
          <a:p>
            <a:pPr lvl="1" eaLnBrk="1" hangingPunct="1"/>
            <a:endParaRPr lang="en-US" sz="2400" dirty="0"/>
          </a:p>
          <a:p>
            <a:r>
              <a:rPr lang="en-US" sz="2400" dirty="0"/>
              <a:t>1985 National Commission on Reading:</a:t>
            </a:r>
          </a:p>
          <a:p>
            <a:pPr lvl="1"/>
            <a:endParaRPr lang="en-US" sz="2400" dirty="0"/>
          </a:p>
          <a:p>
            <a:pPr lvl="1"/>
            <a:r>
              <a:rPr lang="en-US" sz="2400" dirty="0"/>
              <a:t>Reading aloud to children is the single most important activity for literacy development and eventual reading success!</a:t>
            </a:r>
          </a:p>
          <a:p>
            <a:pPr lvl="1" eaLnBrk="1" hangingPunct="1"/>
            <a:endParaRPr lang="en-US" sz="2500" dirty="0"/>
          </a:p>
        </p:txBody>
      </p:sp>
    </p:spTree>
    <p:extLst>
      <p:ext uri="{BB962C8B-B14F-4D97-AF65-F5344CB8AC3E}">
        <p14:creationId xmlns:p14="http://schemas.microsoft.com/office/powerpoint/2010/main" val="1240500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4"/>
          <p:cNvSpPr>
            <a:spLocks noGrp="1" noChangeArrowheads="1"/>
          </p:cNvSpPr>
          <p:nvPr>
            <p:ph type="ctrTitle"/>
          </p:nvPr>
        </p:nvSpPr>
        <p:spPr>
          <a:xfrm>
            <a:off x="1514048" y="2728784"/>
            <a:ext cx="6600451" cy="2262781"/>
          </a:xfrm>
        </p:spPr>
        <p:txBody>
          <a:bodyPr>
            <a:noAutofit/>
          </a:bodyPr>
          <a:lstStyle/>
          <a:p>
            <a:pPr algn="ctr" eaLnBrk="1" hangingPunct="1"/>
            <a:r>
              <a:rPr lang="en-US" sz="4800" dirty="0"/>
              <a:t>“Intentional” Shared Storybook Reading Curriculum</a:t>
            </a:r>
          </a:p>
        </p:txBody>
      </p:sp>
      <p:sp>
        <p:nvSpPr>
          <p:cNvPr id="336899" name="Rectangle 5"/>
          <p:cNvSpPr>
            <a:spLocks noGrp="1" noChangeArrowheads="1"/>
          </p:cNvSpPr>
          <p:nvPr>
            <p:ph type="subTitle" idx="1"/>
          </p:nvPr>
        </p:nvSpPr>
        <p:spPr/>
        <p:txBody>
          <a:bodyPr/>
          <a:lstStyle/>
          <a:p>
            <a:pPr eaLnBrk="1" hangingPunct="1"/>
            <a:endParaRPr lang="en-US" dirty="0"/>
          </a:p>
          <a:p>
            <a:pPr eaLnBrk="1" hangingPunct="1"/>
            <a:r>
              <a:rPr lang="en-US" sz="2400" dirty="0"/>
              <a:t>Strategies and Suggestions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244" y="510748"/>
            <a:ext cx="2143125" cy="2143125"/>
          </a:xfrm>
          <a:prstGeom prst="rect">
            <a:avLst/>
          </a:prstGeom>
        </p:spPr>
      </p:pic>
    </p:spTree>
    <p:extLst>
      <p:ext uri="{BB962C8B-B14F-4D97-AF65-F5344CB8AC3E}">
        <p14:creationId xmlns:p14="http://schemas.microsoft.com/office/powerpoint/2010/main" val="30334136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1409742" y="121602"/>
            <a:ext cx="6589199" cy="1280890"/>
          </a:xfrm>
        </p:spPr>
        <p:txBody>
          <a:bodyPr>
            <a:noAutofit/>
          </a:bodyPr>
          <a:lstStyle/>
          <a:p>
            <a:pPr algn="ctr" eaLnBrk="1" hangingPunct="1"/>
            <a:r>
              <a:rPr lang="en-US" sz="4000" dirty="0"/>
              <a:t>Suggestions for Reading With Your Child</a:t>
            </a:r>
          </a:p>
        </p:txBody>
      </p:sp>
      <p:sp>
        <p:nvSpPr>
          <p:cNvPr id="344067" name="Rectangle 3"/>
          <p:cNvSpPr>
            <a:spLocks noGrp="1" noChangeArrowheads="1"/>
          </p:cNvSpPr>
          <p:nvPr>
            <p:ph idx="1"/>
          </p:nvPr>
        </p:nvSpPr>
        <p:spPr>
          <a:xfrm>
            <a:off x="564827" y="1021493"/>
            <a:ext cx="8279027" cy="6025978"/>
          </a:xfrm>
        </p:spPr>
        <p:txBody>
          <a:bodyPr>
            <a:normAutofit fontScale="92500" lnSpcReduction="20000"/>
          </a:bodyPr>
          <a:lstStyle/>
          <a:p>
            <a:pPr eaLnBrk="1" hangingPunct="1"/>
            <a:endParaRPr lang="en-US" dirty="0"/>
          </a:p>
          <a:p>
            <a:pPr eaLnBrk="1" hangingPunct="1"/>
            <a:r>
              <a:rPr lang="en-US" sz="2600" dirty="0"/>
              <a:t>Getting Ready</a:t>
            </a:r>
          </a:p>
          <a:p>
            <a:pPr lvl="1" eaLnBrk="1" hangingPunct="1"/>
            <a:endParaRPr lang="en-US" sz="2600" dirty="0"/>
          </a:p>
          <a:p>
            <a:pPr lvl="1" eaLnBrk="1" hangingPunct="1"/>
            <a:r>
              <a:rPr lang="en-US" sz="2600" dirty="0"/>
              <a:t>A comfortable chair or couch for cuddling and close viewing</a:t>
            </a:r>
          </a:p>
          <a:p>
            <a:pPr lvl="1" eaLnBrk="1" hangingPunct="1"/>
            <a:r>
              <a:rPr lang="en-US" sz="2600" dirty="0"/>
              <a:t>Twenty minutes of un-interrupted time</a:t>
            </a:r>
          </a:p>
          <a:p>
            <a:pPr lvl="1" eaLnBrk="1" hangingPunct="1"/>
            <a:r>
              <a:rPr lang="en-US" sz="2600" dirty="0"/>
              <a:t>A good book or three</a:t>
            </a:r>
          </a:p>
          <a:p>
            <a:pPr lvl="1" eaLnBrk="1" hangingPunct="1"/>
            <a:r>
              <a:rPr lang="en-US" sz="2600" dirty="0"/>
              <a:t>Pick books with rhymes, repetition, big unexpected events, problems to solve, and are PRINT salient</a:t>
            </a:r>
          </a:p>
          <a:p>
            <a:pPr lvl="1" eaLnBrk="1" hangingPunct="1"/>
            <a:r>
              <a:rPr lang="en-US" sz="2600" dirty="0"/>
              <a:t>A happy frame of mind, have fun, laugh and smile</a:t>
            </a:r>
          </a:p>
          <a:p>
            <a:pPr lvl="1" eaLnBrk="1" hangingPunct="1"/>
            <a:r>
              <a:rPr lang="en-US" sz="2600" dirty="0"/>
              <a:t>Ask “what do you think this story is going to be about?” let’s think about the title and the pictures/illustrations on the COVER and on the BACK and on the FIRST PAGE</a:t>
            </a:r>
          </a:p>
          <a:p>
            <a:pPr eaLnBrk="1" hangingPunct="1">
              <a:buFontTx/>
              <a:buNone/>
            </a:pPr>
            <a:endParaRPr lang="en-US" sz="2400" dirty="0"/>
          </a:p>
        </p:txBody>
      </p:sp>
    </p:spTree>
    <p:extLst>
      <p:ext uri="{BB962C8B-B14F-4D97-AF65-F5344CB8AC3E}">
        <p14:creationId xmlns:p14="http://schemas.microsoft.com/office/powerpoint/2010/main" val="19518897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1549785" y="195742"/>
            <a:ext cx="6589199" cy="1280890"/>
          </a:xfrm>
        </p:spPr>
        <p:txBody>
          <a:bodyPr>
            <a:noAutofit/>
          </a:bodyPr>
          <a:lstStyle/>
          <a:p>
            <a:pPr algn="ctr" eaLnBrk="1" hangingPunct="1"/>
            <a:r>
              <a:rPr lang="en-US" sz="4000" dirty="0"/>
              <a:t>Suggestions for Reading With Your Child</a:t>
            </a:r>
          </a:p>
        </p:txBody>
      </p:sp>
      <p:sp>
        <p:nvSpPr>
          <p:cNvPr id="345091" name="Rectangle 3"/>
          <p:cNvSpPr>
            <a:spLocks noGrp="1" noChangeArrowheads="1"/>
          </p:cNvSpPr>
          <p:nvPr>
            <p:ph idx="1"/>
          </p:nvPr>
        </p:nvSpPr>
        <p:spPr>
          <a:xfrm>
            <a:off x="642551" y="-107091"/>
            <a:ext cx="8213660" cy="4799114"/>
          </a:xfrm>
        </p:spPr>
        <p:txBody>
          <a:bodyPr>
            <a:noAutofit/>
          </a:bodyPr>
          <a:lstStyle/>
          <a:p>
            <a:pPr marL="0" indent="0" eaLnBrk="1" hangingPunct="1">
              <a:lnSpc>
                <a:spcPct val="80000"/>
              </a:lnSpc>
              <a:buNone/>
            </a:pPr>
            <a:endParaRPr lang="en-US" sz="2400" dirty="0"/>
          </a:p>
          <a:p>
            <a:pPr lvl="1" eaLnBrk="1" hangingPunct="1">
              <a:lnSpc>
                <a:spcPct val="80000"/>
              </a:lnSpc>
            </a:pPr>
            <a:endParaRPr lang="en-US" sz="2400" dirty="0"/>
          </a:p>
          <a:p>
            <a:pPr lvl="1" eaLnBrk="1" hangingPunct="1">
              <a:lnSpc>
                <a:spcPct val="80000"/>
              </a:lnSpc>
            </a:pPr>
            <a:endParaRPr lang="en-US" sz="2400" dirty="0"/>
          </a:p>
          <a:p>
            <a:pPr marL="274320" lvl="1" indent="0">
              <a:lnSpc>
                <a:spcPct val="80000"/>
              </a:lnSpc>
              <a:buNone/>
            </a:pPr>
            <a:endParaRPr lang="en-US" sz="2400" dirty="0"/>
          </a:p>
          <a:p>
            <a:pPr lvl="1" eaLnBrk="1" hangingPunct="1">
              <a:lnSpc>
                <a:spcPct val="80000"/>
              </a:lnSpc>
            </a:pPr>
            <a:r>
              <a:rPr lang="en-US" sz="2400" dirty="0"/>
              <a:t>Read in your best, most expressive voice</a:t>
            </a:r>
          </a:p>
          <a:p>
            <a:pPr lvl="1" eaLnBrk="1" hangingPunct="1">
              <a:lnSpc>
                <a:spcPct val="80000"/>
              </a:lnSpc>
            </a:pPr>
            <a:r>
              <a:rPr lang="en-US" sz="2400" dirty="0"/>
              <a:t>Take on voices of characters</a:t>
            </a:r>
          </a:p>
          <a:p>
            <a:pPr lvl="1" eaLnBrk="1" hangingPunct="1">
              <a:lnSpc>
                <a:spcPct val="80000"/>
              </a:lnSpc>
            </a:pPr>
            <a:r>
              <a:rPr lang="en-US" sz="2400" dirty="0"/>
              <a:t>Use a somewhat slow rate</a:t>
            </a:r>
          </a:p>
          <a:p>
            <a:pPr lvl="1" eaLnBrk="1" hangingPunct="1">
              <a:lnSpc>
                <a:spcPct val="80000"/>
              </a:lnSpc>
            </a:pPr>
            <a:r>
              <a:rPr lang="en-US" sz="2400" dirty="0"/>
              <a:t>Be sure the child can see the print as you read, point to the print</a:t>
            </a:r>
          </a:p>
          <a:p>
            <a:pPr lvl="1" eaLnBrk="1" hangingPunct="1">
              <a:lnSpc>
                <a:spcPct val="80000"/>
              </a:lnSpc>
            </a:pPr>
            <a:r>
              <a:rPr lang="en-US" sz="2400" dirty="0"/>
              <a:t>Let the child hold the book or turn the pages</a:t>
            </a:r>
          </a:p>
          <a:p>
            <a:pPr lvl="1" eaLnBrk="1" hangingPunct="1">
              <a:lnSpc>
                <a:spcPct val="80000"/>
              </a:lnSpc>
            </a:pPr>
            <a:r>
              <a:rPr lang="en-US" sz="2400" dirty="0"/>
              <a:t>Observe , Wait , and Listen to your child</a:t>
            </a:r>
          </a:p>
          <a:p>
            <a:pPr lvl="1" eaLnBrk="1" hangingPunct="1">
              <a:lnSpc>
                <a:spcPct val="80000"/>
              </a:lnSpc>
            </a:pPr>
            <a:r>
              <a:rPr lang="en-US" sz="2400" dirty="0"/>
              <a:t>Use acoustic highlighting</a:t>
            </a:r>
          </a:p>
          <a:p>
            <a:pPr lvl="1">
              <a:lnSpc>
                <a:spcPct val="90000"/>
              </a:lnSpc>
            </a:pPr>
            <a:r>
              <a:rPr lang="en-US" sz="2400" dirty="0"/>
              <a:t>Read the same books your child enjoys OVER and OVER</a:t>
            </a:r>
          </a:p>
          <a:p>
            <a:pPr lvl="1">
              <a:lnSpc>
                <a:spcPct val="90000"/>
              </a:lnSpc>
            </a:pPr>
            <a:r>
              <a:rPr lang="en-US" sz="2400" dirty="0"/>
              <a:t>Let the child see you read often</a:t>
            </a:r>
          </a:p>
          <a:p>
            <a:pPr lvl="1">
              <a:lnSpc>
                <a:spcPct val="90000"/>
              </a:lnSpc>
            </a:pPr>
            <a:r>
              <a:rPr lang="en-US" sz="2400" dirty="0"/>
              <a:t>Continue to read to your child even after he is a “reader”</a:t>
            </a:r>
          </a:p>
          <a:p>
            <a:pPr lvl="1" eaLnBrk="1" hangingPunct="1">
              <a:lnSpc>
                <a:spcPct val="80000"/>
              </a:lnSpc>
            </a:pPr>
            <a:endParaRPr lang="en-US" sz="2400" dirty="0"/>
          </a:p>
        </p:txBody>
      </p:sp>
    </p:spTree>
    <p:extLst>
      <p:ext uri="{BB962C8B-B14F-4D97-AF65-F5344CB8AC3E}">
        <p14:creationId xmlns:p14="http://schemas.microsoft.com/office/powerpoint/2010/main" val="153407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557" y="117035"/>
            <a:ext cx="7248675" cy="1280890"/>
          </a:xfrm>
        </p:spPr>
        <p:txBody>
          <a:bodyPr>
            <a:noAutofit/>
          </a:bodyPr>
          <a:lstStyle/>
          <a:p>
            <a:pPr algn="ctr"/>
            <a:r>
              <a:rPr lang="en-US" sz="4000" dirty="0" smtClean="0"/>
              <a:t>Where Do Children Who </a:t>
            </a:r>
            <a:r>
              <a:rPr lang="en-US" sz="4000" dirty="0"/>
              <a:t>A</a:t>
            </a:r>
            <a:r>
              <a:rPr lang="en-US" sz="4000" dirty="0" smtClean="0"/>
              <a:t>re Deaf or Hard of Hearing Fit Into </a:t>
            </a:r>
            <a:r>
              <a:rPr lang="en-US" sz="4000" dirty="0"/>
              <a:t>T</a:t>
            </a:r>
            <a:r>
              <a:rPr lang="en-US" sz="4000" dirty="0" smtClean="0"/>
              <a:t>his Equation?</a:t>
            </a:r>
            <a:endParaRPr lang="en-US" sz="4000" dirty="0"/>
          </a:p>
        </p:txBody>
      </p:sp>
      <p:sp>
        <p:nvSpPr>
          <p:cNvPr id="3" name="Content Placeholder 2"/>
          <p:cNvSpPr>
            <a:spLocks noGrp="1"/>
          </p:cNvSpPr>
          <p:nvPr>
            <p:ph idx="1"/>
          </p:nvPr>
        </p:nvSpPr>
        <p:spPr>
          <a:xfrm>
            <a:off x="798023" y="2294313"/>
            <a:ext cx="7922028" cy="4140611"/>
          </a:xfrm>
        </p:spPr>
        <p:txBody>
          <a:bodyPr>
            <a:normAutofit fontScale="92500" lnSpcReduction="20000"/>
          </a:bodyPr>
          <a:lstStyle/>
          <a:p>
            <a:r>
              <a:rPr lang="en-US" sz="1700" dirty="0" smtClean="0"/>
              <a:t>Children who are deaf or hard of hearing have the same need to read and stay on course as children who are not deaf or hard of hearing….of course!</a:t>
            </a:r>
          </a:p>
          <a:p>
            <a:endParaRPr lang="en-US" sz="1700" dirty="0" smtClean="0"/>
          </a:p>
          <a:p>
            <a:r>
              <a:rPr lang="en-US" sz="1700" dirty="0" smtClean="0"/>
              <a:t>Birth to Three and Pre-School: </a:t>
            </a:r>
          </a:p>
          <a:p>
            <a:pPr lvl="1"/>
            <a:r>
              <a:rPr lang="en-US" sz="1700" dirty="0" smtClean="0"/>
              <a:t>Because of decreased auditory access: language, vocabulary, pre-literacy and literacy activities may not be as available to children who are deaf or hard of hearing</a:t>
            </a:r>
          </a:p>
          <a:p>
            <a:r>
              <a:rPr lang="en-US" sz="1700" dirty="0" smtClean="0"/>
              <a:t>School-age: </a:t>
            </a:r>
          </a:p>
          <a:p>
            <a:pPr lvl="1"/>
            <a:r>
              <a:rPr lang="en-US" sz="1700" dirty="0" smtClean="0"/>
              <a:t>Because of decreased auditory access coupled with the fast-paced classroom, increased rate of learning, reading to learn, and expectations to meet outcomes, many children who are deaf or hard of hearing are likely to need adaptations to their education in the form of one or more of the following: classroom accommodations, modifications, related services and/or supplementary aids and services  to truly have access to instruction.</a:t>
            </a:r>
          </a:p>
          <a:p>
            <a:endParaRPr lang="en-US" dirty="0"/>
          </a:p>
        </p:txBody>
      </p:sp>
    </p:spTree>
    <p:extLst>
      <p:ext uri="{BB962C8B-B14F-4D97-AF65-F5344CB8AC3E}">
        <p14:creationId xmlns:p14="http://schemas.microsoft.com/office/powerpoint/2010/main" val="3119525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1409741" y="105126"/>
            <a:ext cx="6589199" cy="1280890"/>
          </a:xfrm>
        </p:spPr>
        <p:txBody>
          <a:bodyPr>
            <a:noAutofit/>
          </a:bodyPr>
          <a:lstStyle/>
          <a:p>
            <a:pPr algn="ctr" eaLnBrk="1" hangingPunct="1"/>
            <a:r>
              <a:rPr lang="en-US" sz="4000" dirty="0"/>
              <a:t>Suggestions for Reading With Your Child</a:t>
            </a:r>
          </a:p>
        </p:txBody>
      </p:sp>
      <p:sp>
        <p:nvSpPr>
          <p:cNvPr id="346115" name="Rectangle 3"/>
          <p:cNvSpPr>
            <a:spLocks noGrp="1" noChangeArrowheads="1"/>
          </p:cNvSpPr>
          <p:nvPr>
            <p:ph idx="1"/>
          </p:nvPr>
        </p:nvSpPr>
        <p:spPr>
          <a:xfrm>
            <a:off x="452380" y="645599"/>
            <a:ext cx="8503920" cy="5330952"/>
          </a:xfrm>
        </p:spPr>
        <p:txBody>
          <a:bodyPr>
            <a:noAutofit/>
          </a:bodyPr>
          <a:lstStyle/>
          <a:p>
            <a:pPr marL="0" indent="0" algn="ctr" eaLnBrk="1" hangingPunct="1">
              <a:lnSpc>
                <a:spcPct val="90000"/>
              </a:lnSpc>
              <a:buNone/>
            </a:pPr>
            <a:endParaRPr lang="en-US" sz="2400" dirty="0"/>
          </a:p>
          <a:p>
            <a:pPr lvl="1" eaLnBrk="1" hangingPunct="1">
              <a:lnSpc>
                <a:spcPct val="90000"/>
              </a:lnSpc>
            </a:pPr>
            <a:endParaRPr lang="en-US" sz="2400" dirty="0"/>
          </a:p>
          <a:p>
            <a:pPr lvl="1" eaLnBrk="1" hangingPunct="1">
              <a:lnSpc>
                <a:spcPct val="90000"/>
              </a:lnSpc>
            </a:pPr>
            <a:endParaRPr lang="en-US" sz="2400" dirty="0"/>
          </a:p>
          <a:p>
            <a:pPr lvl="1" eaLnBrk="1" hangingPunct="1">
              <a:lnSpc>
                <a:spcPct val="90000"/>
              </a:lnSpc>
            </a:pPr>
            <a:r>
              <a:rPr lang="en-US" sz="2400" dirty="0"/>
              <a:t>Let the child chime in on rhymes, repeats, refrains</a:t>
            </a:r>
          </a:p>
          <a:p>
            <a:pPr lvl="1" eaLnBrk="1" hangingPunct="1">
              <a:lnSpc>
                <a:spcPct val="90000"/>
              </a:lnSpc>
            </a:pPr>
            <a:r>
              <a:rPr lang="en-US" sz="2400" dirty="0"/>
              <a:t>Use auditory closure and “expectant lean” strategies</a:t>
            </a:r>
          </a:p>
          <a:p>
            <a:pPr lvl="1" eaLnBrk="1" hangingPunct="1">
              <a:lnSpc>
                <a:spcPct val="90000"/>
              </a:lnSpc>
            </a:pPr>
            <a:r>
              <a:rPr lang="en-US" sz="2400" dirty="0"/>
              <a:t>Let the child re-tell the story</a:t>
            </a:r>
          </a:p>
          <a:p>
            <a:pPr lvl="1" eaLnBrk="1" hangingPunct="1">
              <a:lnSpc>
                <a:spcPct val="90000"/>
              </a:lnSpc>
            </a:pPr>
            <a:r>
              <a:rPr lang="en-US" sz="2400" dirty="0"/>
              <a:t>Pose questions, “what would YOU do if…”</a:t>
            </a:r>
          </a:p>
          <a:p>
            <a:pPr lvl="1" eaLnBrk="1" hangingPunct="1">
              <a:lnSpc>
                <a:spcPct val="90000"/>
              </a:lnSpc>
            </a:pPr>
            <a:r>
              <a:rPr lang="en-US" sz="2400" dirty="0"/>
              <a:t>Plan a follow-up, related activity</a:t>
            </a:r>
          </a:p>
          <a:p>
            <a:pPr lvl="1" eaLnBrk="1" hangingPunct="1">
              <a:lnSpc>
                <a:spcPct val="90000"/>
              </a:lnSpc>
            </a:pPr>
            <a:r>
              <a:rPr lang="en-US" sz="2400" dirty="0"/>
              <a:t>Ask, “What do you think will happen next?”</a:t>
            </a:r>
          </a:p>
          <a:p>
            <a:pPr lvl="1" eaLnBrk="1" hangingPunct="1">
              <a:lnSpc>
                <a:spcPct val="90000"/>
              </a:lnSpc>
            </a:pPr>
            <a:r>
              <a:rPr lang="en-US" sz="2400" dirty="0"/>
              <a:t>Make distinctions between what is a </a:t>
            </a:r>
            <a:r>
              <a:rPr lang="en-US" sz="2400" i="1" dirty="0"/>
              <a:t>letter, sound, word, sentence, and paragraph</a:t>
            </a:r>
          </a:p>
          <a:p>
            <a:pPr lvl="1" eaLnBrk="1" hangingPunct="1">
              <a:lnSpc>
                <a:spcPct val="90000"/>
              </a:lnSpc>
            </a:pPr>
            <a:r>
              <a:rPr lang="en-US" sz="2400" dirty="0"/>
              <a:t>Read first, without always showing the pictures</a:t>
            </a:r>
          </a:p>
          <a:p>
            <a:pPr marL="457200" lvl="1" indent="0" eaLnBrk="1" hangingPunct="1">
              <a:lnSpc>
                <a:spcPct val="90000"/>
              </a:lnSpc>
              <a:buNone/>
            </a:pPr>
            <a:endParaRPr lang="en-US" sz="2400" dirty="0"/>
          </a:p>
        </p:txBody>
      </p:sp>
    </p:spTree>
    <p:extLst>
      <p:ext uri="{BB962C8B-B14F-4D97-AF65-F5344CB8AC3E}">
        <p14:creationId xmlns:p14="http://schemas.microsoft.com/office/powerpoint/2010/main" val="1793643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609600" y="105032"/>
            <a:ext cx="8534400" cy="758952"/>
          </a:xfrm>
        </p:spPr>
        <p:txBody>
          <a:bodyPr>
            <a:noAutofit/>
          </a:bodyPr>
          <a:lstStyle/>
          <a:p>
            <a:pPr algn="ctr" eaLnBrk="1" hangingPunct="1"/>
            <a:r>
              <a:rPr lang="en-US" sz="4000" dirty="0"/>
              <a:t>“Intentional” Shared Storybook Reading</a:t>
            </a:r>
            <a:br>
              <a:rPr lang="en-US" sz="4000" dirty="0"/>
            </a:br>
            <a:endParaRPr lang="en-US" sz="4000" dirty="0"/>
          </a:p>
        </p:txBody>
      </p:sp>
      <p:sp>
        <p:nvSpPr>
          <p:cNvPr id="352259" name="Rectangle 3"/>
          <p:cNvSpPr>
            <a:spLocks noGrp="1" noChangeArrowheads="1"/>
          </p:cNvSpPr>
          <p:nvPr>
            <p:ph idx="1"/>
          </p:nvPr>
        </p:nvSpPr>
        <p:spPr>
          <a:xfrm>
            <a:off x="762000" y="1621113"/>
            <a:ext cx="8229600" cy="4456113"/>
          </a:xfrm>
        </p:spPr>
        <p:txBody>
          <a:bodyPr>
            <a:normAutofit/>
          </a:bodyPr>
          <a:lstStyle/>
          <a:p>
            <a:pPr eaLnBrk="1" hangingPunct="1"/>
            <a:r>
              <a:rPr lang="en-US" sz="2500" dirty="0"/>
              <a:t>Promotes Language and Literacy in the following areas:</a:t>
            </a:r>
          </a:p>
          <a:p>
            <a:pPr lvl="1" eaLnBrk="1" hangingPunct="1"/>
            <a:endParaRPr lang="en-US" sz="2500" i="1" dirty="0"/>
          </a:p>
          <a:p>
            <a:pPr lvl="1" eaLnBrk="1" hangingPunct="1"/>
            <a:r>
              <a:rPr lang="en-US" sz="2500" b="1" i="1" dirty="0"/>
              <a:t>Print Knowledge</a:t>
            </a:r>
          </a:p>
          <a:p>
            <a:pPr lvl="1" eaLnBrk="1" hangingPunct="1"/>
            <a:r>
              <a:rPr lang="en-US" sz="2500" b="1" i="1" dirty="0"/>
              <a:t>Word Knowledge</a:t>
            </a:r>
          </a:p>
          <a:p>
            <a:pPr lvl="1" eaLnBrk="1" hangingPunct="1"/>
            <a:r>
              <a:rPr lang="en-US" sz="2500" b="1" i="1" dirty="0"/>
              <a:t>Phonological Knowledge</a:t>
            </a:r>
          </a:p>
          <a:p>
            <a:pPr lvl="1" eaLnBrk="1" hangingPunct="1"/>
            <a:r>
              <a:rPr lang="en-US" sz="2500" b="1" i="1" dirty="0"/>
              <a:t>Alphabet Knowledge</a:t>
            </a:r>
          </a:p>
          <a:p>
            <a:pPr lvl="1" eaLnBrk="1" hangingPunct="1"/>
            <a:r>
              <a:rPr lang="en-US" sz="2500" b="1" i="1" dirty="0"/>
              <a:t>Narrative Knowledge</a:t>
            </a:r>
          </a:p>
          <a:p>
            <a:pPr lvl="1" eaLnBrk="1" hangingPunct="1"/>
            <a:r>
              <a:rPr lang="en-US" sz="2500" b="1" i="1" dirty="0"/>
              <a:t>World Knowledge</a:t>
            </a:r>
          </a:p>
        </p:txBody>
      </p:sp>
    </p:spTree>
    <p:extLst>
      <p:ext uri="{BB962C8B-B14F-4D97-AF65-F5344CB8AC3E}">
        <p14:creationId xmlns:p14="http://schemas.microsoft.com/office/powerpoint/2010/main" val="431590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4"/>
          <p:cNvSpPr>
            <a:spLocks noGrp="1" noChangeArrowheads="1"/>
          </p:cNvSpPr>
          <p:nvPr>
            <p:ph type="ctrTitle"/>
          </p:nvPr>
        </p:nvSpPr>
        <p:spPr>
          <a:xfrm>
            <a:off x="805594" y="356288"/>
            <a:ext cx="6600451" cy="2262781"/>
          </a:xfrm>
        </p:spPr>
        <p:txBody>
          <a:bodyPr/>
          <a:lstStyle/>
          <a:p>
            <a:pPr eaLnBrk="1" hangingPunct="1"/>
            <a:r>
              <a:rPr lang="en-US" dirty="0"/>
              <a:t>Building Print Knowledge</a:t>
            </a:r>
          </a:p>
        </p:txBody>
      </p:sp>
      <p:sp>
        <p:nvSpPr>
          <p:cNvPr id="353283" name="Rectangle 5"/>
          <p:cNvSpPr>
            <a:spLocks noGrp="1" noChangeArrowheads="1"/>
          </p:cNvSpPr>
          <p:nvPr>
            <p:ph type="subTitle" idx="1"/>
          </p:nvPr>
        </p:nvSpPr>
        <p:spPr>
          <a:xfrm>
            <a:off x="1371600" y="3200400"/>
            <a:ext cx="6400800" cy="1752600"/>
          </a:xfrm>
        </p:spPr>
        <p:txBody>
          <a:bodyPr>
            <a:normAutofit/>
          </a:bodyPr>
          <a:lstStyle/>
          <a:p>
            <a:pPr eaLnBrk="1" hangingPunct="1"/>
            <a:r>
              <a:rPr lang="en-US" sz="2400" dirty="0"/>
              <a:t>How?</a:t>
            </a:r>
          </a:p>
        </p:txBody>
      </p:sp>
      <p:pic>
        <p:nvPicPr>
          <p:cNvPr id="1026" name="Picture 2" descr="C:\Users\VelvetB\AppData\Local\Microsoft\Windows\Temporary Internet Files\Content.IE5\FMX81Y19\MP9004394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044" y="2966088"/>
            <a:ext cx="2971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685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1414560" y="113364"/>
            <a:ext cx="6589199" cy="1280890"/>
          </a:xfrm>
        </p:spPr>
        <p:txBody>
          <a:bodyPr>
            <a:normAutofit/>
          </a:bodyPr>
          <a:lstStyle/>
          <a:p>
            <a:pPr algn="ctr" eaLnBrk="1" hangingPunct="1"/>
            <a:r>
              <a:rPr lang="en-US" sz="4000" dirty="0"/>
              <a:t>Print Knowledge</a:t>
            </a:r>
          </a:p>
        </p:txBody>
      </p:sp>
      <p:sp>
        <p:nvSpPr>
          <p:cNvPr id="354307" name="Rectangle 3"/>
          <p:cNvSpPr>
            <a:spLocks noGrp="1" noChangeArrowheads="1"/>
          </p:cNvSpPr>
          <p:nvPr>
            <p:ph idx="1"/>
          </p:nvPr>
        </p:nvSpPr>
        <p:spPr>
          <a:xfrm>
            <a:off x="457200" y="1752600"/>
            <a:ext cx="8503920" cy="4572000"/>
          </a:xfrm>
        </p:spPr>
        <p:txBody>
          <a:bodyPr>
            <a:noAutofit/>
          </a:bodyPr>
          <a:lstStyle/>
          <a:p>
            <a:pPr eaLnBrk="1" hangingPunct="1">
              <a:lnSpc>
                <a:spcPct val="90000"/>
              </a:lnSpc>
            </a:pPr>
            <a:r>
              <a:rPr lang="en-US" sz="2400" dirty="0"/>
              <a:t>Provides a tool for translating the alphabetic code to decode words which facilitates reading comprehension</a:t>
            </a:r>
          </a:p>
          <a:p>
            <a:pPr eaLnBrk="1" hangingPunct="1">
              <a:lnSpc>
                <a:spcPct val="90000"/>
              </a:lnSpc>
            </a:pPr>
            <a:r>
              <a:rPr lang="en-US" sz="2400" dirty="0"/>
              <a:t>Understanding of</a:t>
            </a:r>
          </a:p>
          <a:p>
            <a:pPr lvl="1" eaLnBrk="1" hangingPunct="1">
              <a:lnSpc>
                <a:spcPct val="90000"/>
              </a:lnSpc>
            </a:pPr>
            <a:r>
              <a:rPr lang="en-US" sz="2400" dirty="0"/>
              <a:t>Printed letters</a:t>
            </a:r>
          </a:p>
          <a:p>
            <a:pPr lvl="1" eaLnBrk="1" hangingPunct="1">
              <a:lnSpc>
                <a:spcPct val="90000"/>
              </a:lnSpc>
            </a:pPr>
            <a:r>
              <a:rPr lang="en-US" sz="2400" dirty="0"/>
              <a:t>Printed words</a:t>
            </a:r>
          </a:p>
          <a:p>
            <a:pPr lvl="1" eaLnBrk="1" hangingPunct="1">
              <a:lnSpc>
                <a:spcPct val="90000"/>
              </a:lnSpc>
            </a:pPr>
            <a:r>
              <a:rPr lang="en-US" sz="2400" dirty="0"/>
              <a:t>Book conventions</a:t>
            </a:r>
          </a:p>
          <a:p>
            <a:pPr lvl="2" eaLnBrk="1" hangingPunct="1">
              <a:lnSpc>
                <a:spcPct val="90000"/>
              </a:lnSpc>
            </a:pPr>
            <a:r>
              <a:rPr lang="en-US" sz="2400" dirty="0"/>
              <a:t>Differences between print and pictures</a:t>
            </a:r>
          </a:p>
          <a:p>
            <a:pPr lvl="2" eaLnBrk="1" hangingPunct="1">
              <a:lnSpc>
                <a:spcPct val="90000"/>
              </a:lnSpc>
            </a:pPr>
            <a:r>
              <a:rPr lang="en-US" sz="2400" dirty="0"/>
              <a:t>Print carrying meaning</a:t>
            </a:r>
          </a:p>
          <a:p>
            <a:pPr lvl="2" eaLnBrk="1" hangingPunct="1">
              <a:lnSpc>
                <a:spcPct val="90000"/>
              </a:lnSpc>
            </a:pPr>
            <a:r>
              <a:rPr lang="en-US" sz="2400" dirty="0"/>
              <a:t>How to hold a book, turn the pages, and read from left to right</a:t>
            </a:r>
          </a:p>
        </p:txBody>
      </p:sp>
    </p:spTree>
    <p:extLst>
      <p:ext uri="{BB962C8B-B14F-4D97-AF65-F5344CB8AC3E}">
        <p14:creationId xmlns:p14="http://schemas.microsoft.com/office/powerpoint/2010/main" val="3371496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1277400" y="146315"/>
            <a:ext cx="6589199" cy="1280890"/>
          </a:xfrm>
        </p:spPr>
        <p:txBody>
          <a:bodyPr>
            <a:noAutofit/>
          </a:bodyPr>
          <a:lstStyle/>
          <a:p>
            <a:pPr algn="ctr" eaLnBrk="1" hangingPunct="1"/>
            <a:r>
              <a:rPr lang="en-US" sz="4000" dirty="0"/>
              <a:t>Activities to Encourage </a:t>
            </a:r>
            <a:br>
              <a:rPr lang="en-US" sz="4000" dirty="0"/>
            </a:br>
            <a:r>
              <a:rPr lang="en-US" sz="4000" dirty="0"/>
              <a:t>Print Awareness</a:t>
            </a:r>
          </a:p>
        </p:txBody>
      </p:sp>
      <p:sp>
        <p:nvSpPr>
          <p:cNvPr id="360451" name="Rectangle 3"/>
          <p:cNvSpPr>
            <a:spLocks noGrp="1" noChangeArrowheads="1"/>
          </p:cNvSpPr>
          <p:nvPr>
            <p:ph idx="1"/>
          </p:nvPr>
        </p:nvSpPr>
        <p:spPr>
          <a:xfrm>
            <a:off x="457200" y="1600200"/>
            <a:ext cx="8229600" cy="4876800"/>
          </a:xfrm>
        </p:spPr>
        <p:txBody>
          <a:bodyPr>
            <a:normAutofit/>
          </a:bodyPr>
          <a:lstStyle/>
          <a:p>
            <a:pPr eaLnBrk="1" hangingPunct="1">
              <a:lnSpc>
                <a:spcPct val="80000"/>
              </a:lnSpc>
            </a:pPr>
            <a:endParaRPr lang="en-US" dirty="0"/>
          </a:p>
          <a:p>
            <a:pPr eaLnBrk="1" hangingPunct="1">
              <a:lnSpc>
                <a:spcPct val="80000"/>
              </a:lnSpc>
            </a:pPr>
            <a:r>
              <a:rPr lang="en-US" sz="2000" dirty="0"/>
              <a:t>Goal: to understand the role of words as carrying meaning</a:t>
            </a:r>
          </a:p>
          <a:p>
            <a:pPr eaLnBrk="1" hangingPunct="1">
              <a:lnSpc>
                <a:spcPct val="80000"/>
              </a:lnSpc>
            </a:pPr>
            <a:endParaRPr lang="en-US" sz="2000" dirty="0"/>
          </a:p>
          <a:p>
            <a:pPr>
              <a:lnSpc>
                <a:spcPct val="80000"/>
              </a:lnSpc>
            </a:pPr>
            <a:r>
              <a:rPr lang="en-US" sz="2000" dirty="0"/>
              <a:t>Storybook: Growing Vegetable Soup </a:t>
            </a:r>
          </a:p>
          <a:p>
            <a:pPr marL="0" indent="0">
              <a:lnSpc>
                <a:spcPct val="80000"/>
              </a:lnSpc>
              <a:buNone/>
            </a:pPr>
            <a:r>
              <a:rPr lang="en-US" sz="2000" dirty="0"/>
              <a:t>                     (1987) by Lois </a:t>
            </a:r>
            <a:r>
              <a:rPr lang="en-US" sz="2000" dirty="0" err="1"/>
              <a:t>Ehlert</a:t>
            </a:r>
            <a:endParaRPr lang="en-US" sz="2000" dirty="0"/>
          </a:p>
          <a:p>
            <a:pPr eaLnBrk="1" hangingPunct="1">
              <a:lnSpc>
                <a:spcPct val="80000"/>
              </a:lnSpc>
            </a:pPr>
            <a:endParaRPr lang="en-US" sz="2000" dirty="0"/>
          </a:p>
          <a:p>
            <a:pPr eaLnBrk="1" hangingPunct="1">
              <a:lnSpc>
                <a:spcPct val="80000"/>
              </a:lnSpc>
            </a:pPr>
            <a:r>
              <a:rPr lang="en-US" sz="2000" dirty="0"/>
              <a:t>Description: bold pictures with salient large print, sequence from planting, growing, harvesting, preparing, and eating vegetables, point to words when reading, comment about pictures, letters and words, these words tell the story, what does this word above the shovel say?, find another word that looks like this</a:t>
            </a:r>
          </a:p>
        </p:txBody>
      </p:sp>
    </p:spTree>
    <p:extLst>
      <p:ext uri="{BB962C8B-B14F-4D97-AF65-F5344CB8AC3E}">
        <p14:creationId xmlns:p14="http://schemas.microsoft.com/office/powerpoint/2010/main" val="3930164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833" y="0"/>
            <a:ext cx="6589199" cy="1280890"/>
          </a:xfrm>
        </p:spPr>
        <p:txBody>
          <a:bodyPr>
            <a:noAutofit/>
          </a:bodyPr>
          <a:lstStyle/>
          <a:p>
            <a:pPr algn="ctr"/>
            <a:r>
              <a:rPr lang="en-US" sz="4000" dirty="0"/>
              <a:t>Activities to Encourage Print Awareness</a:t>
            </a:r>
          </a:p>
        </p:txBody>
      </p:sp>
      <p:sp>
        <p:nvSpPr>
          <p:cNvPr id="3" name="Content Placeholder 2"/>
          <p:cNvSpPr>
            <a:spLocks noGrp="1"/>
          </p:cNvSpPr>
          <p:nvPr>
            <p:ph idx="1"/>
          </p:nvPr>
        </p:nvSpPr>
        <p:spPr>
          <a:xfrm>
            <a:off x="849032" y="1598141"/>
            <a:ext cx="7924800" cy="4588476"/>
          </a:xfrm>
        </p:spPr>
        <p:txBody>
          <a:bodyPr>
            <a:noAutofit/>
          </a:bodyPr>
          <a:lstStyle/>
          <a:p>
            <a:r>
              <a:rPr lang="en-US" sz="2000" dirty="0"/>
              <a:t>To identify environmental print and how print can change to represent meaning of vocabulary and words in songs</a:t>
            </a:r>
          </a:p>
          <a:p>
            <a:endParaRPr lang="en-US" sz="2000" dirty="0"/>
          </a:p>
          <a:p>
            <a:r>
              <a:rPr lang="en-US" sz="2000" dirty="0"/>
              <a:t>Storybook: The Wheels on the Bus</a:t>
            </a:r>
          </a:p>
          <a:p>
            <a:pPr marL="0" indent="0">
              <a:buNone/>
            </a:pPr>
            <a:r>
              <a:rPr lang="en-US" sz="2000" dirty="0"/>
              <a:t>                         (1990) Paul O. </a:t>
            </a:r>
            <a:r>
              <a:rPr lang="en-US" sz="2000" dirty="0" err="1"/>
              <a:t>Zelinsky</a:t>
            </a:r>
            <a:endParaRPr lang="en-US" sz="2000" dirty="0"/>
          </a:p>
          <a:p>
            <a:pPr marL="0" indent="0">
              <a:buNone/>
            </a:pPr>
            <a:r>
              <a:rPr lang="en-US" sz="2000" dirty="0"/>
              <a:t>                             </a:t>
            </a:r>
          </a:p>
          <a:p>
            <a:r>
              <a:rPr lang="en-US" sz="2000" dirty="0"/>
              <a:t>Description: the song is written along with illustrations of the  bus moving through town with various environmental print signs. Point out print on signs and in speech bubbles. The words are written to represent the meaning of vocabulary such as “</a:t>
            </a:r>
            <a:r>
              <a:rPr lang="en-US" sz="2000" dirty="0" err="1"/>
              <a:t>bumpety</a:t>
            </a:r>
            <a:r>
              <a:rPr lang="en-US" sz="2000" dirty="0"/>
              <a:t> bump”, “round and round” and “up and down”.</a:t>
            </a:r>
          </a:p>
        </p:txBody>
      </p:sp>
    </p:spTree>
    <p:extLst>
      <p:ext uri="{BB962C8B-B14F-4D97-AF65-F5344CB8AC3E}">
        <p14:creationId xmlns:p14="http://schemas.microsoft.com/office/powerpoint/2010/main" val="14389195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4"/>
          <p:cNvSpPr>
            <a:spLocks noGrp="1" noChangeArrowheads="1"/>
          </p:cNvSpPr>
          <p:nvPr>
            <p:ph type="ctrTitle"/>
          </p:nvPr>
        </p:nvSpPr>
        <p:spPr>
          <a:xfrm>
            <a:off x="731454" y="556619"/>
            <a:ext cx="6600451" cy="2262781"/>
          </a:xfrm>
        </p:spPr>
        <p:txBody>
          <a:bodyPr/>
          <a:lstStyle/>
          <a:p>
            <a:pPr eaLnBrk="1" hangingPunct="1"/>
            <a:r>
              <a:rPr lang="en-US" dirty="0"/>
              <a:t>Building Word Knowledge</a:t>
            </a:r>
          </a:p>
        </p:txBody>
      </p:sp>
      <p:sp>
        <p:nvSpPr>
          <p:cNvPr id="362499" name="Rectangle 5"/>
          <p:cNvSpPr>
            <a:spLocks noGrp="1" noChangeArrowheads="1"/>
          </p:cNvSpPr>
          <p:nvPr>
            <p:ph type="subTitle" idx="1"/>
          </p:nvPr>
        </p:nvSpPr>
        <p:spPr>
          <a:xfrm>
            <a:off x="1371600" y="3048000"/>
            <a:ext cx="6400800" cy="1752600"/>
          </a:xfrm>
        </p:spPr>
        <p:txBody>
          <a:bodyPr>
            <a:normAutofit/>
          </a:bodyPr>
          <a:lstStyle/>
          <a:p>
            <a:pPr eaLnBrk="1" hangingPunct="1"/>
            <a:r>
              <a:rPr lang="en-US" sz="2400" dirty="0"/>
              <a:t>How?</a:t>
            </a:r>
          </a:p>
        </p:txBody>
      </p:sp>
      <p:pic>
        <p:nvPicPr>
          <p:cNvPr id="2052" name="Picture 4" descr="C:\Users\VelvetB\AppData\Local\Microsoft\Windows\Temporary Internet Files\Content.IE5\M41VXNB1\MP9004318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3297" y="3048000"/>
            <a:ext cx="3276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6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1338360" y="171029"/>
            <a:ext cx="6589199" cy="1280890"/>
          </a:xfrm>
        </p:spPr>
        <p:txBody>
          <a:bodyPr>
            <a:normAutofit/>
          </a:bodyPr>
          <a:lstStyle/>
          <a:p>
            <a:pPr algn="ctr" eaLnBrk="1" hangingPunct="1"/>
            <a:r>
              <a:rPr lang="en-US" sz="4000" dirty="0"/>
              <a:t>Word Knowledge</a:t>
            </a:r>
          </a:p>
        </p:txBody>
      </p:sp>
      <p:sp>
        <p:nvSpPr>
          <p:cNvPr id="363523" name="Rectangle 3"/>
          <p:cNvSpPr>
            <a:spLocks noGrp="1" noChangeArrowheads="1"/>
          </p:cNvSpPr>
          <p:nvPr>
            <p:ph idx="1"/>
          </p:nvPr>
        </p:nvSpPr>
        <p:spPr>
          <a:xfrm>
            <a:off x="381000" y="1451919"/>
            <a:ext cx="8503920" cy="5278395"/>
          </a:xfrm>
        </p:spPr>
        <p:txBody>
          <a:bodyPr>
            <a:normAutofit/>
          </a:bodyPr>
          <a:lstStyle/>
          <a:p>
            <a:pPr eaLnBrk="1" hangingPunct="1"/>
            <a:r>
              <a:rPr lang="en-US" sz="2400" dirty="0"/>
              <a:t>Understanding and using words of different form classes (nouns, verbs, adjectives, adverbs) and having a word repertoire for representing thoughts, needs interests, and ideas</a:t>
            </a:r>
          </a:p>
          <a:p>
            <a:pPr lvl="1" eaLnBrk="1" hangingPunct="1"/>
            <a:endParaRPr lang="en-US" sz="2400" dirty="0"/>
          </a:p>
          <a:p>
            <a:pPr lvl="1" eaLnBrk="1" hangingPunct="1"/>
            <a:r>
              <a:rPr lang="en-US" sz="2400" dirty="0"/>
              <a:t>An object is first described as big, then large, then gigantic and monstrous</a:t>
            </a:r>
          </a:p>
          <a:p>
            <a:pPr lvl="1" eaLnBrk="1" hangingPunct="1"/>
            <a:r>
              <a:rPr lang="en-US" sz="2400" dirty="0"/>
              <a:t>Give greater precision in representing thoughts</a:t>
            </a:r>
          </a:p>
          <a:p>
            <a:pPr lvl="1" eaLnBrk="1" hangingPunct="1"/>
            <a:r>
              <a:rPr lang="en-US" sz="2400" dirty="0"/>
              <a:t>Greater word knowledge improves reading comprehension</a:t>
            </a:r>
          </a:p>
        </p:txBody>
      </p:sp>
    </p:spTree>
    <p:extLst>
      <p:ext uri="{BB962C8B-B14F-4D97-AF65-F5344CB8AC3E}">
        <p14:creationId xmlns:p14="http://schemas.microsoft.com/office/powerpoint/2010/main" val="885309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00" y="80413"/>
            <a:ext cx="6589199" cy="1280890"/>
          </a:xfrm>
        </p:spPr>
        <p:txBody>
          <a:bodyPr>
            <a:noAutofit/>
          </a:bodyPr>
          <a:lstStyle/>
          <a:p>
            <a:pPr algn="ctr"/>
            <a:r>
              <a:rPr lang="en-US" sz="4000" dirty="0"/>
              <a:t>Activities to Encourage Word Knowledge</a:t>
            </a:r>
          </a:p>
        </p:txBody>
      </p:sp>
      <p:sp>
        <p:nvSpPr>
          <p:cNvPr id="3" name="Content Placeholder 2"/>
          <p:cNvSpPr>
            <a:spLocks noGrp="1"/>
          </p:cNvSpPr>
          <p:nvPr>
            <p:ph idx="1"/>
          </p:nvPr>
        </p:nvSpPr>
        <p:spPr>
          <a:xfrm>
            <a:off x="236838" y="1527048"/>
            <a:ext cx="8686800" cy="5102352"/>
          </a:xfrm>
        </p:spPr>
        <p:txBody>
          <a:bodyPr>
            <a:noAutofit/>
          </a:bodyPr>
          <a:lstStyle/>
          <a:p>
            <a:r>
              <a:rPr lang="en-US" sz="2000" dirty="0"/>
              <a:t>Goal: to understand body parts and senses and object functions “What do you do with your nose?” and “What do you smell?” and “What do you smell with?”</a:t>
            </a:r>
          </a:p>
          <a:p>
            <a:endParaRPr lang="en-US" sz="2000" dirty="0"/>
          </a:p>
          <a:p>
            <a:r>
              <a:rPr lang="en-US" sz="2000" dirty="0"/>
              <a:t>Storybook: My Five Senses </a:t>
            </a:r>
          </a:p>
          <a:p>
            <a:pPr marL="0" indent="0">
              <a:buNone/>
            </a:pPr>
            <a:r>
              <a:rPr lang="en-US" sz="2000" dirty="0"/>
              <a:t>                                                  (1989) </a:t>
            </a:r>
            <a:r>
              <a:rPr lang="en-US" sz="2000" dirty="0" err="1"/>
              <a:t>Alki</a:t>
            </a:r>
            <a:endParaRPr lang="en-US" sz="2000" dirty="0"/>
          </a:p>
          <a:p>
            <a:pPr marL="0" indent="0">
              <a:buNone/>
            </a:pPr>
            <a:r>
              <a:rPr lang="en-US" sz="2000" dirty="0"/>
              <a:t>    Description:  A little boy takes a senses adventure seeing, hearing, tasting, smelling and touching various objects.  These verbs are repeated throughout the story along with word “senses”.  You can expand by teaching quality concepts with seeing (bright, shiny), hearing (loud, quiet), tasting (yummy, delicious, awful, yucky, sweet, sour), and touching (rough, smooth, bumpy, scratchy, silky).  Teach body parts (eyes, ears, nose, hands, and mouth). Expand by playing Simon Says with directions such as touch your body part, or touch the rough one then taste the sweet one, etc. </a:t>
            </a:r>
          </a:p>
        </p:txBody>
      </p:sp>
    </p:spTree>
    <p:extLst>
      <p:ext uri="{BB962C8B-B14F-4D97-AF65-F5344CB8AC3E}">
        <p14:creationId xmlns:p14="http://schemas.microsoft.com/office/powerpoint/2010/main" val="4625174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112" y="88650"/>
            <a:ext cx="6589199" cy="1280890"/>
          </a:xfrm>
        </p:spPr>
        <p:txBody>
          <a:bodyPr>
            <a:noAutofit/>
          </a:bodyPr>
          <a:lstStyle/>
          <a:p>
            <a:pPr algn="ctr"/>
            <a:r>
              <a:rPr lang="en-US" sz="4000" dirty="0"/>
              <a:t>Activities to Encourage Word Knowledge</a:t>
            </a:r>
          </a:p>
        </p:txBody>
      </p:sp>
      <p:sp>
        <p:nvSpPr>
          <p:cNvPr id="3" name="Content Placeholder 2"/>
          <p:cNvSpPr>
            <a:spLocks noGrp="1"/>
          </p:cNvSpPr>
          <p:nvPr>
            <p:ph idx="1"/>
          </p:nvPr>
        </p:nvSpPr>
        <p:spPr>
          <a:xfrm>
            <a:off x="367656" y="1527048"/>
            <a:ext cx="8503920" cy="5026152"/>
          </a:xfrm>
        </p:spPr>
        <p:txBody>
          <a:bodyPr>
            <a:normAutofit/>
          </a:bodyPr>
          <a:lstStyle/>
          <a:p>
            <a:r>
              <a:rPr lang="en-US" sz="2000" dirty="0"/>
              <a:t>Goal: to understand and use verbs and verb morphology and to increase verb vocabulary along with less familiar animal and animal part vocabulary</a:t>
            </a:r>
          </a:p>
          <a:p>
            <a:r>
              <a:rPr lang="en-US" sz="2000" dirty="0"/>
              <a:t>Storybook: Dinnertime</a:t>
            </a:r>
          </a:p>
          <a:p>
            <a:pPr marL="0" indent="0">
              <a:buNone/>
            </a:pPr>
            <a:r>
              <a:rPr lang="en-US" sz="2000" dirty="0"/>
              <a:t>                                                     (2007) Jan </a:t>
            </a:r>
            <a:r>
              <a:rPr lang="en-US" sz="2000" dirty="0" err="1"/>
              <a:t>Pienkowski</a:t>
            </a:r>
            <a:endParaRPr lang="en-US" sz="2000" dirty="0"/>
          </a:p>
          <a:p>
            <a:r>
              <a:rPr lang="en-US" sz="2000" dirty="0"/>
              <a:t>Description: animals appear to eat a frog (vulture, gorilla, tiger, crocodile, shark).  Discuss monkey, gorilla, alligator, crocodile. They go away with past tense verbs (flapped, plodded through the jungle, bounded into the river, rubbed eyes and floated dozily out to sea, and gobbled him up).  Point out parts of animals such as sharp teeth, pointy snout, whiskers, fangs, beak).</a:t>
            </a:r>
          </a:p>
        </p:txBody>
      </p:sp>
    </p:spTree>
    <p:extLst>
      <p:ext uri="{BB962C8B-B14F-4D97-AF65-F5344CB8AC3E}">
        <p14:creationId xmlns:p14="http://schemas.microsoft.com/office/powerpoint/2010/main" val="2324624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565" y="395385"/>
            <a:ext cx="6589199" cy="1280890"/>
          </a:xfrm>
        </p:spPr>
        <p:txBody>
          <a:bodyPr>
            <a:noAutofit/>
          </a:bodyPr>
          <a:lstStyle/>
          <a:p>
            <a:pPr algn="ctr"/>
            <a:r>
              <a:rPr lang="en-US" sz="4000" dirty="0" smtClean="0"/>
              <a:t>Pause for Seriously Important Information</a:t>
            </a:r>
            <a:endParaRPr lang="en-US" sz="4000" dirty="0"/>
          </a:p>
        </p:txBody>
      </p:sp>
      <p:sp>
        <p:nvSpPr>
          <p:cNvPr id="3" name="Content Placeholder 2"/>
          <p:cNvSpPr>
            <a:spLocks noGrp="1"/>
          </p:cNvSpPr>
          <p:nvPr>
            <p:ph idx="1"/>
          </p:nvPr>
        </p:nvSpPr>
        <p:spPr>
          <a:xfrm>
            <a:off x="1330037" y="2133600"/>
            <a:ext cx="7204364" cy="4724400"/>
          </a:xfrm>
        </p:spPr>
        <p:txBody>
          <a:bodyPr>
            <a:normAutofit/>
          </a:bodyPr>
          <a:lstStyle/>
          <a:p>
            <a:endParaRPr lang="en-US" dirty="0" smtClean="0"/>
          </a:p>
          <a:p>
            <a:r>
              <a:rPr lang="en-US" sz="2200" dirty="0" smtClean="0"/>
              <a:t>Supports</a:t>
            </a:r>
          </a:p>
          <a:p>
            <a:r>
              <a:rPr lang="en-US" sz="2200" dirty="0" smtClean="0"/>
              <a:t>Modifications</a:t>
            </a:r>
          </a:p>
          <a:p>
            <a:r>
              <a:rPr lang="en-US" sz="2200" dirty="0" smtClean="0"/>
              <a:t>Accommodations</a:t>
            </a:r>
          </a:p>
          <a:p>
            <a:r>
              <a:rPr lang="en-US" sz="2200" dirty="0" smtClean="0"/>
              <a:t>Related Services</a:t>
            </a:r>
          </a:p>
          <a:p>
            <a:r>
              <a:rPr lang="en-US" sz="2200" dirty="0" smtClean="0"/>
              <a:t>Supplementary Aids and Services</a:t>
            </a:r>
          </a:p>
          <a:p>
            <a:r>
              <a:rPr lang="en-US" sz="2200" dirty="0" smtClean="0"/>
              <a:t>https</a:t>
            </a:r>
            <a:r>
              <a:rPr lang="en-US" sz="2200" dirty="0"/>
              <a:t>://successforkidswithhearingloss.com/for-parents/supports-modifications-accommodations-for-students/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8949" y="2357086"/>
            <a:ext cx="1154926" cy="1815921"/>
          </a:xfrm>
          <a:prstGeom prst="rect">
            <a:avLst/>
          </a:prstGeom>
        </p:spPr>
      </p:pic>
    </p:spTree>
    <p:extLst>
      <p:ext uri="{BB962C8B-B14F-4D97-AF65-F5344CB8AC3E}">
        <p14:creationId xmlns:p14="http://schemas.microsoft.com/office/powerpoint/2010/main" val="2777449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4"/>
          <p:cNvSpPr>
            <a:spLocks noGrp="1" noChangeArrowheads="1"/>
          </p:cNvSpPr>
          <p:nvPr>
            <p:ph type="ctrTitle"/>
          </p:nvPr>
        </p:nvSpPr>
        <p:spPr>
          <a:xfrm>
            <a:off x="904448" y="529282"/>
            <a:ext cx="6600451" cy="2262781"/>
          </a:xfrm>
        </p:spPr>
        <p:txBody>
          <a:bodyPr>
            <a:normAutofit fontScale="90000"/>
          </a:bodyPr>
          <a:lstStyle/>
          <a:p>
            <a:pPr eaLnBrk="1" hangingPunct="1"/>
            <a:r>
              <a:rPr lang="en-US" dirty="0"/>
              <a:t>Building Phonological Knowledge</a:t>
            </a:r>
          </a:p>
        </p:txBody>
      </p:sp>
      <p:sp>
        <p:nvSpPr>
          <p:cNvPr id="365571" name="Rectangle 5"/>
          <p:cNvSpPr>
            <a:spLocks noGrp="1" noChangeArrowheads="1"/>
          </p:cNvSpPr>
          <p:nvPr>
            <p:ph type="subTitle" idx="1"/>
          </p:nvPr>
        </p:nvSpPr>
        <p:spPr>
          <a:xfrm>
            <a:off x="1637616" y="3652337"/>
            <a:ext cx="6600451" cy="1126283"/>
          </a:xfrm>
        </p:spPr>
        <p:txBody>
          <a:bodyPr>
            <a:normAutofit/>
          </a:bodyPr>
          <a:lstStyle/>
          <a:p>
            <a:pPr eaLnBrk="1" hangingPunct="1"/>
            <a:r>
              <a:rPr lang="en-US" sz="2400" dirty="0"/>
              <a:t>How?</a:t>
            </a:r>
          </a:p>
        </p:txBody>
      </p:sp>
      <p:pic>
        <p:nvPicPr>
          <p:cNvPr id="3074" name="Picture 2" descr="C:\Users\VelvetB\AppData\Local\Microsoft\Windows\Temporary Internet Files\Content.IE5\M41VXNB1\MP9004395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0152" y="2792063"/>
            <a:ext cx="3581400" cy="284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9109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230660" y="94735"/>
            <a:ext cx="8534400" cy="758952"/>
          </a:xfrm>
        </p:spPr>
        <p:txBody>
          <a:bodyPr>
            <a:noAutofit/>
          </a:bodyPr>
          <a:lstStyle/>
          <a:p>
            <a:pPr algn="ctr" eaLnBrk="1" hangingPunct="1"/>
            <a:r>
              <a:rPr lang="en-US" sz="4000" dirty="0"/>
              <a:t>Phonological Knowledge</a:t>
            </a:r>
            <a:br>
              <a:rPr lang="en-US" sz="4000" dirty="0"/>
            </a:br>
            <a:r>
              <a:rPr lang="en-US" sz="4000" dirty="0"/>
              <a:t>Tips for Parents</a:t>
            </a:r>
          </a:p>
        </p:txBody>
      </p:sp>
      <p:sp>
        <p:nvSpPr>
          <p:cNvPr id="366595" name="Rectangle 3"/>
          <p:cNvSpPr>
            <a:spLocks noGrp="1" noChangeArrowheads="1"/>
          </p:cNvSpPr>
          <p:nvPr>
            <p:ph idx="1"/>
          </p:nvPr>
        </p:nvSpPr>
        <p:spPr>
          <a:xfrm>
            <a:off x="381000" y="1981200"/>
            <a:ext cx="8503920" cy="4572000"/>
          </a:xfrm>
        </p:spPr>
        <p:txBody>
          <a:bodyPr>
            <a:normAutofit/>
          </a:bodyPr>
          <a:lstStyle/>
          <a:p>
            <a:pPr eaLnBrk="1" hangingPunct="1">
              <a:lnSpc>
                <a:spcPct val="80000"/>
              </a:lnSpc>
            </a:pPr>
            <a:r>
              <a:rPr lang="en-US" sz="2400" dirty="0"/>
              <a:t>Draw attention to words, syllables, and sounds </a:t>
            </a:r>
          </a:p>
          <a:p>
            <a:pPr lvl="1" eaLnBrk="1" hangingPunct="1">
              <a:lnSpc>
                <a:spcPct val="80000"/>
              </a:lnSpc>
            </a:pPr>
            <a:r>
              <a:rPr lang="en-US" sz="2400" dirty="0"/>
              <a:t>Look for things we see that rhyme with </a:t>
            </a:r>
            <a:r>
              <a:rPr lang="en-US" sz="2400" i="1" dirty="0"/>
              <a:t>bag.</a:t>
            </a:r>
          </a:p>
          <a:p>
            <a:pPr lvl="1" eaLnBrk="1" hangingPunct="1">
              <a:lnSpc>
                <a:spcPct val="80000"/>
              </a:lnSpc>
            </a:pPr>
            <a:r>
              <a:rPr lang="en-US" sz="2400" dirty="0"/>
              <a:t>Look for things that start with the /b/ sound.</a:t>
            </a:r>
          </a:p>
          <a:p>
            <a:pPr lvl="1" eaLnBrk="1" hangingPunct="1">
              <a:lnSpc>
                <a:spcPct val="80000"/>
              </a:lnSpc>
            </a:pPr>
            <a:r>
              <a:rPr lang="en-US" sz="2400" dirty="0"/>
              <a:t>Look for things that end with a /p/ sound.</a:t>
            </a:r>
          </a:p>
          <a:p>
            <a:pPr lvl="1" eaLnBrk="1" hangingPunct="1">
              <a:lnSpc>
                <a:spcPct val="80000"/>
              </a:lnSpc>
            </a:pPr>
            <a:r>
              <a:rPr lang="en-US" sz="2400" dirty="0"/>
              <a:t>Count the syllables in </a:t>
            </a:r>
            <a:r>
              <a:rPr lang="en-US" sz="2400" i="1" dirty="0"/>
              <a:t>bicycle.</a:t>
            </a:r>
          </a:p>
          <a:p>
            <a:pPr lvl="1" eaLnBrk="1" hangingPunct="1">
              <a:lnSpc>
                <a:spcPct val="80000"/>
              </a:lnSpc>
            </a:pPr>
            <a:r>
              <a:rPr lang="en-US" sz="2400" dirty="0"/>
              <a:t>Count the sounds in </a:t>
            </a:r>
            <a:r>
              <a:rPr lang="en-US" sz="2400" i="1" dirty="0"/>
              <a:t>hat.</a:t>
            </a:r>
            <a:endParaRPr lang="en-US" sz="2400" dirty="0"/>
          </a:p>
          <a:p>
            <a:pPr lvl="1" eaLnBrk="1" hangingPunct="1">
              <a:lnSpc>
                <a:spcPct val="80000"/>
              </a:lnSpc>
            </a:pPr>
            <a:r>
              <a:rPr lang="en-US" sz="2400" dirty="0"/>
              <a:t>How many words are in this sentence?</a:t>
            </a:r>
          </a:p>
          <a:p>
            <a:pPr lvl="1" eaLnBrk="1" hangingPunct="1">
              <a:lnSpc>
                <a:spcPct val="80000"/>
              </a:lnSpc>
            </a:pPr>
            <a:r>
              <a:rPr lang="en-US" sz="2400" dirty="0"/>
              <a:t>I will say the sounds in this word and you guess the word.</a:t>
            </a:r>
          </a:p>
          <a:p>
            <a:pPr lvl="1" eaLnBrk="1" hangingPunct="1">
              <a:lnSpc>
                <a:spcPct val="80000"/>
              </a:lnSpc>
            </a:pPr>
            <a:r>
              <a:rPr lang="en-US" sz="2400" dirty="0"/>
              <a:t>Look at the first letter of this word.</a:t>
            </a:r>
          </a:p>
          <a:p>
            <a:pPr eaLnBrk="1" hangingPunct="1">
              <a:lnSpc>
                <a:spcPct val="80000"/>
              </a:lnSpc>
              <a:buFontTx/>
              <a:buNone/>
            </a:pPr>
            <a:r>
              <a:rPr lang="en-US" sz="2400" dirty="0"/>
              <a:t>	</a:t>
            </a:r>
          </a:p>
        </p:txBody>
      </p:sp>
    </p:spTree>
    <p:extLst>
      <p:ext uri="{BB962C8B-B14F-4D97-AF65-F5344CB8AC3E}">
        <p14:creationId xmlns:p14="http://schemas.microsoft.com/office/powerpoint/2010/main" val="11738877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1467407" y="154553"/>
            <a:ext cx="6589199" cy="1280890"/>
          </a:xfrm>
        </p:spPr>
        <p:txBody>
          <a:bodyPr>
            <a:noAutofit/>
          </a:bodyPr>
          <a:lstStyle/>
          <a:p>
            <a:pPr algn="ctr" eaLnBrk="1" hangingPunct="1"/>
            <a:r>
              <a:rPr lang="en-US" sz="4000" dirty="0"/>
              <a:t>Activities to Encourage Phonological Knowledge</a:t>
            </a:r>
          </a:p>
        </p:txBody>
      </p:sp>
      <p:sp>
        <p:nvSpPr>
          <p:cNvPr id="368643" name="Rectangle 3"/>
          <p:cNvSpPr>
            <a:spLocks noGrp="1" noChangeArrowheads="1"/>
          </p:cNvSpPr>
          <p:nvPr>
            <p:ph idx="1"/>
          </p:nvPr>
        </p:nvSpPr>
        <p:spPr>
          <a:xfrm>
            <a:off x="960244" y="1696995"/>
            <a:ext cx="7603524" cy="4370746"/>
          </a:xfrm>
        </p:spPr>
        <p:txBody>
          <a:bodyPr>
            <a:noAutofit/>
          </a:bodyPr>
          <a:lstStyle/>
          <a:p>
            <a:pPr eaLnBrk="1" hangingPunct="1"/>
            <a:r>
              <a:rPr lang="en-US" sz="2000" dirty="0"/>
              <a:t>Goal: to segment words into syllables and blend parts of words</a:t>
            </a:r>
          </a:p>
          <a:p>
            <a:pPr eaLnBrk="1" hangingPunct="1"/>
            <a:endParaRPr lang="en-US" sz="2000" dirty="0"/>
          </a:p>
          <a:p>
            <a:pPr eaLnBrk="1" hangingPunct="1"/>
            <a:r>
              <a:rPr lang="en-US" sz="2000" dirty="0"/>
              <a:t>Storybook: If You Give a Pig a Pancake </a:t>
            </a:r>
          </a:p>
          <a:p>
            <a:pPr marL="0" indent="0">
              <a:buNone/>
            </a:pPr>
            <a:r>
              <a:rPr lang="en-US" sz="2000" dirty="0"/>
              <a:t>                                                       (1998) by Laura </a:t>
            </a:r>
            <a:r>
              <a:rPr lang="en-US" sz="2000" dirty="0" err="1"/>
              <a:t>Numeroff</a:t>
            </a:r>
            <a:endParaRPr lang="en-US" sz="2000" dirty="0"/>
          </a:p>
          <a:p>
            <a:pPr eaLnBrk="1" hangingPunct="1"/>
            <a:endParaRPr lang="en-US" sz="2000" dirty="0"/>
          </a:p>
          <a:p>
            <a:pPr eaLnBrk="1" hangingPunct="1"/>
            <a:endParaRPr lang="en-US" sz="2000" dirty="0"/>
          </a:p>
          <a:p>
            <a:pPr eaLnBrk="1" hangingPunct="1"/>
            <a:r>
              <a:rPr lang="en-US" sz="2000" dirty="0"/>
              <a:t>Description: includes many compound words. Comment on word parts, clap parts of word, say parts of word separately, pan and cake are two little words, what happens when we put them together? (homesick, suitcase, backyard, mailbox, wallpaper) Where do I start reading on this page?</a:t>
            </a:r>
          </a:p>
        </p:txBody>
      </p:sp>
    </p:spTree>
    <p:extLst>
      <p:ext uri="{BB962C8B-B14F-4D97-AF65-F5344CB8AC3E}">
        <p14:creationId xmlns:p14="http://schemas.microsoft.com/office/powerpoint/2010/main" val="3308318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1393266" y="138078"/>
            <a:ext cx="6589199" cy="1280890"/>
          </a:xfrm>
        </p:spPr>
        <p:txBody>
          <a:bodyPr>
            <a:noAutofit/>
          </a:bodyPr>
          <a:lstStyle/>
          <a:p>
            <a:pPr algn="ctr" eaLnBrk="1" hangingPunct="1"/>
            <a:r>
              <a:rPr lang="en-US" sz="4000" dirty="0"/>
              <a:t>Activities to Encourage Phonological Knowledge</a:t>
            </a:r>
          </a:p>
        </p:txBody>
      </p:sp>
      <p:sp>
        <p:nvSpPr>
          <p:cNvPr id="369667" name="Rectangle 3"/>
          <p:cNvSpPr>
            <a:spLocks noGrp="1" noChangeArrowheads="1"/>
          </p:cNvSpPr>
          <p:nvPr>
            <p:ph idx="1"/>
          </p:nvPr>
        </p:nvSpPr>
        <p:spPr>
          <a:xfrm>
            <a:off x="831871" y="1767839"/>
            <a:ext cx="8106033" cy="5007033"/>
          </a:xfrm>
        </p:spPr>
        <p:txBody>
          <a:bodyPr>
            <a:normAutofit/>
          </a:bodyPr>
          <a:lstStyle/>
          <a:p>
            <a:pPr eaLnBrk="1" hangingPunct="1">
              <a:lnSpc>
                <a:spcPct val="90000"/>
              </a:lnSpc>
            </a:pPr>
            <a:r>
              <a:rPr lang="en-US" sz="2000" dirty="0"/>
              <a:t>Goal: to demonstrate rhyme awareness and rhyme production</a:t>
            </a:r>
          </a:p>
          <a:p>
            <a:pPr eaLnBrk="1" hangingPunct="1">
              <a:lnSpc>
                <a:spcPct val="90000"/>
              </a:lnSpc>
            </a:pPr>
            <a:endParaRPr lang="en-US" sz="2000" dirty="0" smtClean="0"/>
          </a:p>
          <a:p>
            <a:pPr eaLnBrk="1" hangingPunct="1">
              <a:lnSpc>
                <a:spcPct val="90000"/>
              </a:lnSpc>
            </a:pPr>
            <a:r>
              <a:rPr lang="en-US" sz="2000" dirty="0" smtClean="0"/>
              <a:t>Storybook</a:t>
            </a:r>
            <a:r>
              <a:rPr lang="en-US" sz="2000" dirty="0"/>
              <a:t>: Llama </a:t>
            </a:r>
            <a:r>
              <a:rPr lang="en-US" sz="2000" dirty="0" err="1"/>
              <a:t>Llama</a:t>
            </a:r>
            <a:r>
              <a:rPr lang="en-US" sz="2000" dirty="0"/>
              <a:t> Mad at Mama</a:t>
            </a:r>
          </a:p>
          <a:p>
            <a:pPr marL="0" indent="0">
              <a:buNone/>
            </a:pPr>
            <a:r>
              <a:rPr lang="en-US" sz="2000" dirty="0"/>
              <a:t>                                                        (2007) Anna Dewdney</a:t>
            </a:r>
          </a:p>
          <a:p>
            <a:pPr eaLnBrk="1" hangingPunct="1">
              <a:lnSpc>
                <a:spcPct val="90000"/>
              </a:lnSpc>
            </a:pPr>
            <a:endParaRPr lang="en-US" sz="2000" dirty="0"/>
          </a:p>
          <a:p>
            <a:pPr eaLnBrk="1" hangingPunct="1">
              <a:lnSpc>
                <a:spcPct val="90000"/>
              </a:lnSpc>
            </a:pPr>
            <a:r>
              <a:rPr lang="en-US" sz="2000" dirty="0"/>
              <a:t>Description: few boldly printed words per page with rhyming words, comment on how the words rhyme, ask what words rhyme, think of other words that rhyme, use auditory closure and expectant lean to prompt the rhyming word. Point out the letters in the words that rhyme(signs/</a:t>
            </a:r>
            <a:r>
              <a:rPr lang="en-US" sz="2000" dirty="0" err="1"/>
              <a:t>lines,fun</a:t>
            </a:r>
            <a:r>
              <a:rPr lang="en-US" sz="2000" dirty="0"/>
              <a:t>/</a:t>
            </a:r>
            <a:r>
              <a:rPr lang="en-US" sz="2000" dirty="0" err="1"/>
              <a:t>sun,car</a:t>
            </a:r>
            <a:r>
              <a:rPr lang="en-US" sz="2000" dirty="0"/>
              <a:t>/</a:t>
            </a:r>
            <a:r>
              <a:rPr lang="en-US" sz="2000" dirty="0" err="1"/>
              <a:t>are,treat</a:t>
            </a:r>
            <a:r>
              <a:rPr lang="en-US" sz="2000" dirty="0"/>
              <a:t>/seat, feet/sweet, etc.) Some words are in bold. Generate rhyming words for these (whine/</a:t>
            </a:r>
            <a:r>
              <a:rPr lang="en-US" sz="2000" dirty="0" err="1"/>
              <a:t>line,play</a:t>
            </a:r>
            <a:r>
              <a:rPr lang="en-US" sz="2000" dirty="0"/>
              <a:t>/day).</a:t>
            </a:r>
          </a:p>
        </p:txBody>
      </p:sp>
    </p:spTree>
    <p:extLst>
      <p:ext uri="{BB962C8B-B14F-4D97-AF65-F5344CB8AC3E}">
        <p14:creationId xmlns:p14="http://schemas.microsoft.com/office/powerpoint/2010/main" val="32284841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1459169" y="105126"/>
            <a:ext cx="6589199" cy="1280890"/>
          </a:xfrm>
        </p:spPr>
        <p:txBody>
          <a:bodyPr>
            <a:noAutofit/>
          </a:bodyPr>
          <a:lstStyle/>
          <a:p>
            <a:pPr algn="ctr" eaLnBrk="1" hangingPunct="1"/>
            <a:r>
              <a:rPr lang="en-US" sz="4000" dirty="0"/>
              <a:t>Activities to Encourage Phonological Knowledge</a:t>
            </a:r>
          </a:p>
        </p:txBody>
      </p:sp>
      <p:sp>
        <p:nvSpPr>
          <p:cNvPr id="370691" name="Rectangle 3"/>
          <p:cNvSpPr>
            <a:spLocks noGrp="1" noChangeArrowheads="1"/>
          </p:cNvSpPr>
          <p:nvPr>
            <p:ph idx="1"/>
          </p:nvPr>
        </p:nvSpPr>
        <p:spPr>
          <a:xfrm>
            <a:off x="1062681" y="2133599"/>
            <a:ext cx="7867135" cy="4431957"/>
          </a:xfrm>
        </p:spPr>
        <p:txBody>
          <a:bodyPr>
            <a:normAutofit/>
          </a:bodyPr>
          <a:lstStyle/>
          <a:p>
            <a:pPr eaLnBrk="1" hangingPunct="1">
              <a:lnSpc>
                <a:spcPct val="80000"/>
              </a:lnSpc>
            </a:pPr>
            <a:r>
              <a:rPr lang="en-US" sz="2000" dirty="0"/>
              <a:t>Goal: to demonstrate awareness of and produce beginning sounds and rhyming and to understand consonant digraphs have two letters, but make one sound</a:t>
            </a:r>
          </a:p>
          <a:p>
            <a:pPr eaLnBrk="1" hangingPunct="1">
              <a:lnSpc>
                <a:spcPct val="80000"/>
              </a:lnSpc>
            </a:pPr>
            <a:endParaRPr lang="en-US" sz="2000" dirty="0"/>
          </a:p>
          <a:p>
            <a:pPr eaLnBrk="1" hangingPunct="1">
              <a:lnSpc>
                <a:spcPct val="80000"/>
              </a:lnSpc>
            </a:pPr>
            <a:r>
              <a:rPr lang="en-US" sz="2000" dirty="0"/>
              <a:t>Storybook: Sheep in a Jeep </a:t>
            </a:r>
          </a:p>
          <a:p>
            <a:pPr marL="0" indent="0">
              <a:lnSpc>
                <a:spcPct val="80000"/>
              </a:lnSpc>
              <a:buNone/>
            </a:pPr>
            <a:r>
              <a:rPr lang="en-US" sz="2000" dirty="0"/>
              <a:t>                                            (1991) by Nancy Shaw</a:t>
            </a:r>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r>
              <a:rPr lang="en-US" sz="2000" dirty="0"/>
              <a:t>Description: the sheep must find a way to make the jeep go. Comment on the beginning sounds of words, say the first sounds of words, say sheep slowly, </a:t>
            </a:r>
            <a:r>
              <a:rPr lang="en-US" sz="2000" dirty="0" err="1"/>
              <a:t>shhhh</a:t>
            </a:r>
            <a:r>
              <a:rPr lang="en-US" sz="2000" dirty="0"/>
              <a:t>…ok stop, that is first sound, find two words that start with the same sound, what letters make this sound? Which words rhyme? Talk about vowel digraphs </a:t>
            </a:r>
            <a:r>
              <a:rPr lang="en-US" sz="2000" dirty="0" err="1"/>
              <a:t>ee</a:t>
            </a:r>
            <a:r>
              <a:rPr lang="en-US" sz="2000" dirty="0"/>
              <a:t> and ea.</a:t>
            </a:r>
          </a:p>
        </p:txBody>
      </p:sp>
    </p:spTree>
    <p:extLst>
      <p:ext uri="{BB962C8B-B14F-4D97-AF65-F5344CB8AC3E}">
        <p14:creationId xmlns:p14="http://schemas.microsoft.com/office/powerpoint/2010/main" val="35330966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4"/>
          <p:cNvSpPr>
            <a:spLocks noGrp="1" noChangeArrowheads="1"/>
          </p:cNvSpPr>
          <p:nvPr>
            <p:ph type="ctrTitle"/>
          </p:nvPr>
        </p:nvSpPr>
        <p:spPr>
          <a:xfrm>
            <a:off x="838546" y="183293"/>
            <a:ext cx="6600451" cy="2262781"/>
          </a:xfrm>
        </p:spPr>
        <p:txBody>
          <a:bodyPr/>
          <a:lstStyle/>
          <a:p>
            <a:pPr eaLnBrk="1" hangingPunct="1"/>
            <a:r>
              <a:rPr lang="en-US" dirty="0"/>
              <a:t>Building Alphabet Knowledge</a:t>
            </a:r>
          </a:p>
        </p:txBody>
      </p:sp>
      <p:sp>
        <p:nvSpPr>
          <p:cNvPr id="371715" name="Rectangle 5"/>
          <p:cNvSpPr>
            <a:spLocks noGrp="1" noChangeArrowheads="1"/>
          </p:cNvSpPr>
          <p:nvPr>
            <p:ph type="subTitle" idx="1"/>
          </p:nvPr>
        </p:nvSpPr>
        <p:spPr>
          <a:xfrm>
            <a:off x="1879893" y="3453554"/>
            <a:ext cx="6600451" cy="1126283"/>
          </a:xfrm>
        </p:spPr>
        <p:txBody>
          <a:bodyPr>
            <a:normAutofit/>
          </a:bodyPr>
          <a:lstStyle/>
          <a:p>
            <a:pPr eaLnBrk="1" hangingPunct="1"/>
            <a:r>
              <a:rPr lang="en-US" sz="2400" dirty="0"/>
              <a:t>How?</a:t>
            </a:r>
          </a:p>
        </p:txBody>
      </p:sp>
      <p:pic>
        <p:nvPicPr>
          <p:cNvPr id="4098" name="Picture 2" descr="C:\Users\VelvetB\AppData\Local\Microsoft\Windows\Temporary Internet Files\Content.IE5\J1LHAWL3\MP91022103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0043" y="2551672"/>
            <a:ext cx="4800600" cy="293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393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566261" y="212218"/>
            <a:ext cx="6589199" cy="1280890"/>
          </a:xfrm>
        </p:spPr>
        <p:txBody>
          <a:bodyPr>
            <a:normAutofit/>
          </a:bodyPr>
          <a:lstStyle/>
          <a:p>
            <a:pPr algn="ctr" eaLnBrk="1" hangingPunct="1"/>
            <a:r>
              <a:rPr lang="en-US" sz="4000" dirty="0"/>
              <a:t>Alphabet Knowledge</a:t>
            </a:r>
          </a:p>
        </p:txBody>
      </p:sp>
      <p:sp>
        <p:nvSpPr>
          <p:cNvPr id="372739" name="Rectangle 3"/>
          <p:cNvSpPr>
            <a:spLocks noGrp="1" noChangeArrowheads="1"/>
          </p:cNvSpPr>
          <p:nvPr>
            <p:ph idx="1"/>
          </p:nvPr>
        </p:nvSpPr>
        <p:spPr>
          <a:xfrm>
            <a:off x="846438" y="2032686"/>
            <a:ext cx="8503920" cy="4572000"/>
          </a:xfrm>
        </p:spPr>
        <p:txBody>
          <a:bodyPr>
            <a:normAutofit/>
          </a:bodyPr>
          <a:lstStyle/>
          <a:p>
            <a:pPr eaLnBrk="1" hangingPunct="1"/>
            <a:r>
              <a:rPr lang="en-US" sz="2400" dirty="0"/>
              <a:t>Important aspect of literacy development during preschool and kindergarten</a:t>
            </a:r>
          </a:p>
          <a:p>
            <a:pPr eaLnBrk="1" hangingPunct="1"/>
            <a:r>
              <a:rPr lang="en-US" sz="2400" dirty="0"/>
              <a:t>Alphabet knowledge is a good predictor of reading success</a:t>
            </a:r>
          </a:p>
          <a:p>
            <a:pPr eaLnBrk="1" hangingPunct="1"/>
            <a:r>
              <a:rPr lang="en-US" sz="2400" dirty="0"/>
              <a:t>Amount of experience with books and print predicts alphabet knowledge in K and 1</a:t>
            </a:r>
            <a:r>
              <a:rPr lang="en-US" sz="2400" baseline="30000" dirty="0"/>
              <a:t>st</a:t>
            </a:r>
            <a:r>
              <a:rPr lang="en-US" sz="2400" dirty="0"/>
              <a:t> grade</a:t>
            </a:r>
          </a:p>
          <a:p>
            <a:pPr eaLnBrk="1" hangingPunct="1"/>
            <a:r>
              <a:rPr lang="en-US" sz="2400" dirty="0"/>
              <a:t>Alphabet knowledge are better able to benefit from phonics instruction in K</a:t>
            </a:r>
          </a:p>
        </p:txBody>
      </p:sp>
    </p:spTree>
    <p:extLst>
      <p:ext uri="{BB962C8B-B14F-4D97-AF65-F5344CB8AC3E}">
        <p14:creationId xmlns:p14="http://schemas.microsoft.com/office/powerpoint/2010/main" val="8752541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1376790" y="113364"/>
            <a:ext cx="6589199" cy="1280890"/>
          </a:xfrm>
        </p:spPr>
        <p:txBody>
          <a:bodyPr>
            <a:noAutofit/>
          </a:bodyPr>
          <a:lstStyle/>
          <a:p>
            <a:pPr algn="ctr" eaLnBrk="1" hangingPunct="1"/>
            <a:r>
              <a:rPr lang="en-US" sz="4000" dirty="0"/>
              <a:t>Activities to Encourage Alphabet  Knowledge</a:t>
            </a:r>
          </a:p>
        </p:txBody>
      </p:sp>
      <p:sp>
        <p:nvSpPr>
          <p:cNvPr id="374787" name="Rectangle 3"/>
          <p:cNvSpPr>
            <a:spLocks noGrp="1" noChangeArrowheads="1"/>
          </p:cNvSpPr>
          <p:nvPr>
            <p:ph idx="1"/>
          </p:nvPr>
        </p:nvSpPr>
        <p:spPr>
          <a:xfrm>
            <a:off x="897925" y="2133599"/>
            <a:ext cx="7776518" cy="4324865"/>
          </a:xfrm>
        </p:spPr>
        <p:txBody>
          <a:bodyPr>
            <a:normAutofit/>
          </a:bodyPr>
          <a:lstStyle/>
          <a:p>
            <a:pPr eaLnBrk="1" hangingPunct="1">
              <a:lnSpc>
                <a:spcPct val="90000"/>
              </a:lnSpc>
            </a:pPr>
            <a:r>
              <a:rPr lang="en-US" sz="2000" dirty="0"/>
              <a:t>Goal: to develop an interest in alphabet letters</a:t>
            </a:r>
          </a:p>
          <a:p>
            <a:pPr eaLnBrk="1" hangingPunct="1">
              <a:lnSpc>
                <a:spcPct val="90000"/>
              </a:lnSpc>
            </a:pPr>
            <a:endParaRPr lang="en-US" sz="2000" dirty="0"/>
          </a:p>
          <a:p>
            <a:pPr eaLnBrk="1" hangingPunct="1">
              <a:lnSpc>
                <a:spcPct val="90000"/>
              </a:lnSpc>
            </a:pPr>
            <a:r>
              <a:rPr lang="en-US" sz="2000" dirty="0"/>
              <a:t>Storybook: Dr. Seuss’s ABC</a:t>
            </a:r>
          </a:p>
          <a:p>
            <a:pPr marL="0" indent="0">
              <a:buNone/>
            </a:pPr>
            <a:r>
              <a:rPr lang="en-US" sz="2000" dirty="0"/>
              <a:t>                                                     (1963) Dr. Seuss</a:t>
            </a:r>
          </a:p>
          <a:p>
            <a:pPr eaLnBrk="1" hangingPunct="1">
              <a:lnSpc>
                <a:spcPct val="90000"/>
              </a:lnSpc>
            </a:pPr>
            <a:endParaRPr lang="en-US" sz="2000" dirty="0"/>
          </a:p>
          <a:p>
            <a:pPr eaLnBrk="1" hangingPunct="1">
              <a:lnSpc>
                <a:spcPct val="90000"/>
              </a:lnSpc>
            </a:pPr>
            <a:r>
              <a:rPr lang="en-US" sz="2000" dirty="0"/>
              <a:t>Description: print-salient qualities: few words per page, repetitive print, and print embedded in the illustrations familiar for children. Letters are a prominent feature within the text and illustrations. Comment and point to letters.</a:t>
            </a:r>
          </a:p>
        </p:txBody>
      </p:sp>
    </p:spTree>
    <p:extLst>
      <p:ext uri="{BB962C8B-B14F-4D97-AF65-F5344CB8AC3E}">
        <p14:creationId xmlns:p14="http://schemas.microsoft.com/office/powerpoint/2010/main" val="3665793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259112" y="96888"/>
            <a:ext cx="6589199" cy="1280890"/>
          </a:xfrm>
        </p:spPr>
        <p:txBody>
          <a:bodyPr>
            <a:noAutofit/>
          </a:bodyPr>
          <a:lstStyle/>
          <a:p>
            <a:pPr algn="ctr" eaLnBrk="1" hangingPunct="1"/>
            <a:r>
              <a:rPr lang="en-US" sz="4000" dirty="0"/>
              <a:t>Activities to Encourage Alphabet Knowledge</a:t>
            </a:r>
          </a:p>
        </p:txBody>
      </p:sp>
      <p:sp>
        <p:nvSpPr>
          <p:cNvPr id="375811" name="Rectangle 3"/>
          <p:cNvSpPr>
            <a:spLocks noGrp="1" noChangeArrowheads="1"/>
          </p:cNvSpPr>
          <p:nvPr>
            <p:ph idx="1"/>
          </p:nvPr>
        </p:nvSpPr>
        <p:spPr>
          <a:xfrm>
            <a:off x="301752" y="1527048"/>
            <a:ext cx="8503920" cy="5102352"/>
          </a:xfrm>
        </p:spPr>
        <p:txBody>
          <a:bodyPr>
            <a:normAutofit/>
          </a:bodyPr>
          <a:lstStyle/>
          <a:p>
            <a:pPr eaLnBrk="1" hangingPunct="1"/>
            <a:r>
              <a:rPr lang="en-US" sz="2000" dirty="0"/>
              <a:t>Goal: to identify several letters in his or her own name, to identify letters and match letters and print throughout the text, to identify uppercase and lowercase letters</a:t>
            </a:r>
          </a:p>
          <a:p>
            <a:pPr eaLnBrk="1" hangingPunct="1"/>
            <a:endParaRPr lang="en-US" sz="2000" dirty="0"/>
          </a:p>
          <a:p>
            <a:pPr eaLnBrk="1" hangingPunct="1"/>
            <a:r>
              <a:rPr lang="en-US" sz="2000" dirty="0"/>
              <a:t>Storybook: </a:t>
            </a:r>
            <a:r>
              <a:rPr lang="en-US" sz="2000" dirty="0" err="1"/>
              <a:t>Alphabears</a:t>
            </a:r>
            <a:r>
              <a:rPr lang="en-US" sz="2000" dirty="0"/>
              <a:t>, An ABC Book</a:t>
            </a:r>
          </a:p>
          <a:p>
            <a:pPr marL="0" indent="0">
              <a:buNone/>
            </a:pPr>
            <a:r>
              <a:rPr lang="en-US" sz="2000" dirty="0"/>
              <a:t>                                                              (1984)Kathleen Hague</a:t>
            </a:r>
          </a:p>
          <a:p>
            <a:pPr marL="0" indent="0">
              <a:buNone/>
            </a:pPr>
            <a:r>
              <a:rPr lang="en-US" sz="2000" dirty="0"/>
              <a:t>                                                  </a:t>
            </a:r>
          </a:p>
          <a:p>
            <a:pPr eaLnBrk="1" hangingPunct="1"/>
            <a:endParaRPr lang="en-US" sz="2000" dirty="0"/>
          </a:p>
          <a:p>
            <a:pPr eaLnBrk="1" hangingPunct="1"/>
            <a:r>
              <a:rPr lang="en-US" sz="2000" dirty="0"/>
              <a:t>Description: few words in large print are used to tell stories about bears. The initial letter is bolded and in color. Talk about capital letters, uppercase letters, and lowercase letters. “Find all the B letters  Look, this letter is </a:t>
            </a:r>
            <a:r>
              <a:rPr lang="en-US" sz="2000" b="1" dirty="0"/>
              <a:t>e </a:t>
            </a:r>
            <a:r>
              <a:rPr lang="en-US" sz="2000" dirty="0"/>
              <a:t>like in your name. Your name starts with this letter </a:t>
            </a:r>
            <a:r>
              <a:rPr lang="en-US" sz="2000" b="1" dirty="0"/>
              <a:t>B</a:t>
            </a:r>
            <a:r>
              <a:rPr lang="en-US" sz="2000" dirty="0"/>
              <a:t>.” Find letters within the pictures.</a:t>
            </a:r>
          </a:p>
        </p:txBody>
      </p:sp>
    </p:spTree>
    <p:extLst>
      <p:ext uri="{BB962C8B-B14F-4D97-AF65-F5344CB8AC3E}">
        <p14:creationId xmlns:p14="http://schemas.microsoft.com/office/powerpoint/2010/main" val="40996307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4"/>
          <p:cNvSpPr>
            <a:spLocks noGrp="1" noChangeArrowheads="1"/>
          </p:cNvSpPr>
          <p:nvPr>
            <p:ph type="ctrTitle"/>
          </p:nvPr>
        </p:nvSpPr>
        <p:spPr>
          <a:xfrm>
            <a:off x="995065" y="592882"/>
            <a:ext cx="6600451" cy="2262781"/>
          </a:xfrm>
        </p:spPr>
        <p:txBody>
          <a:bodyPr/>
          <a:lstStyle/>
          <a:p>
            <a:pPr eaLnBrk="1" hangingPunct="1"/>
            <a:r>
              <a:rPr lang="en-US" dirty="0"/>
              <a:t>Building Narrative Knowledge</a:t>
            </a:r>
          </a:p>
        </p:txBody>
      </p:sp>
      <p:sp>
        <p:nvSpPr>
          <p:cNvPr id="376835" name="Rectangle 5"/>
          <p:cNvSpPr>
            <a:spLocks noGrp="1" noChangeArrowheads="1"/>
          </p:cNvSpPr>
          <p:nvPr>
            <p:ph type="subTitle" idx="1"/>
          </p:nvPr>
        </p:nvSpPr>
        <p:spPr>
          <a:xfrm>
            <a:off x="1848631" y="3698857"/>
            <a:ext cx="6600451" cy="1126283"/>
          </a:xfrm>
        </p:spPr>
        <p:txBody>
          <a:bodyPr>
            <a:normAutofit/>
          </a:bodyPr>
          <a:lstStyle/>
          <a:p>
            <a:pPr eaLnBrk="1" hangingPunct="1"/>
            <a:r>
              <a:rPr lang="en-US" sz="2400" dirty="0"/>
              <a:t>How?</a:t>
            </a:r>
          </a:p>
        </p:txBody>
      </p:sp>
      <p:pic>
        <p:nvPicPr>
          <p:cNvPr id="5122" name="Picture 2" descr="C:\Users\VelvetB\AppData\Local\Microsoft\Windows\Temporary Internet Files\Content.IE5\J1LHAWL3\MP9004317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19" y="3029465"/>
            <a:ext cx="35814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8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59" y="183535"/>
            <a:ext cx="6589199" cy="1280890"/>
          </a:xfrm>
        </p:spPr>
        <p:txBody>
          <a:bodyPr>
            <a:normAutofit fontScale="90000"/>
          </a:bodyPr>
          <a:lstStyle/>
          <a:p>
            <a:pPr algn="ctr"/>
            <a:r>
              <a:rPr lang="en-US" b="1" dirty="0" smtClean="0"/>
              <a:t>     </a:t>
            </a:r>
            <a:r>
              <a:rPr lang="en-US" sz="4000" dirty="0" smtClean="0"/>
              <a:t>The </a:t>
            </a:r>
            <a:r>
              <a:rPr lang="en-US" sz="4000" dirty="0"/>
              <a:t>Campaign for Grade-Level Reading</a:t>
            </a:r>
            <a:br>
              <a:rPr lang="en-US" sz="4000" dirty="0"/>
            </a:br>
            <a:r>
              <a:rPr lang="en-US" sz="4000" dirty="0" smtClean="0"/>
              <a:t>3rd Grade Reading Success Matters</a:t>
            </a:r>
            <a:endParaRPr lang="en-US" sz="4000" dirty="0"/>
          </a:p>
        </p:txBody>
      </p:sp>
      <p:sp>
        <p:nvSpPr>
          <p:cNvPr id="3" name="Content Placeholder 2"/>
          <p:cNvSpPr>
            <a:spLocks noGrp="1"/>
          </p:cNvSpPr>
          <p:nvPr>
            <p:ph idx="1"/>
          </p:nvPr>
        </p:nvSpPr>
        <p:spPr>
          <a:xfrm>
            <a:off x="864524" y="2732116"/>
            <a:ext cx="8038407" cy="4125884"/>
          </a:xfrm>
        </p:spPr>
        <p:txBody>
          <a:bodyPr>
            <a:normAutofit/>
          </a:bodyPr>
          <a:lstStyle/>
          <a:p>
            <a:r>
              <a:rPr lang="en-US" sz="2200" dirty="0" smtClean="0"/>
              <a:t>Betty </a:t>
            </a:r>
            <a:r>
              <a:rPr lang="en-US" sz="2200" dirty="0"/>
              <a:t>Hart and Todd R. </a:t>
            </a:r>
            <a:r>
              <a:rPr lang="en-US" sz="2200" dirty="0" err="1" smtClean="0"/>
              <a:t>Risley</a:t>
            </a:r>
            <a:r>
              <a:rPr lang="en-US" sz="2200" dirty="0" smtClean="0"/>
              <a:t> (1995) </a:t>
            </a:r>
            <a:r>
              <a:rPr lang="en-US" sz="2200" dirty="0"/>
              <a:t>published a study that highlighted the close </a:t>
            </a:r>
            <a:r>
              <a:rPr lang="en-US" sz="2200" dirty="0" smtClean="0"/>
              <a:t>link between </a:t>
            </a:r>
            <a:r>
              <a:rPr lang="en-US" sz="2200" dirty="0"/>
              <a:t>children’s academic success at ages 9</a:t>
            </a:r>
            <a:r>
              <a:rPr lang="en-US" sz="2200" dirty="0" smtClean="0"/>
              <a:t> </a:t>
            </a:r>
            <a:r>
              <a:rPr lang="en-US" sz="2200" dirty="0"/>
              <a:t>and 10 and their verbal interaction with their </a:t>
            </a:r>
            <a:r>
              <a:rPr lang="en-US" sz="2200" dirty="0" smtClean="0"/>
              <a:t>parents during </a:t>
            </a:r>
            <a:r>
              <a:rPr lang="en-US" sz="2200" dirty="0"/>
              <a:t>the first years of </a:t>
            </a:r>
            <a:r>
              <a:rPr lang="en-US" sz="2200" dirty="0" smtClean="0"/>
              <a:t>life</a:t>
            </a:r>
            <a:r>
              <a:rPr lang="en-US" sz="2200" dirty="0"/>
              <a:t> </a:t>
            </a:r>
            <a:r>
              <a:rPr lang="en-US" sz="2200" dirty="0" smtClean="0"/>
              <a:t>which became: </a:t>
            </a:r>
          </a:p>
          <a:p>
            <a:pPr marL="0" indent="0">
              <a:buNone/>
            </a:pPr>
            <a:endParaRPr lang="en-US" sz="2200" dirty="0"/>
          </a:p>
          <a:p>
            <a:pPr marL="0" indent="0" algn="ctr">
              <a:buNone/>
            </a:pPr>
            <a:r>
              <a:rPr lang="en-US" sz="2200" dirty="0"/>
              <a:t>The 30 Million Word </a:t>
            </a:r>
            <a:r>
              <a:rPr lang="en-US" sz="2200" dirty="0" smtClean="0"/>
              <a:t>Gap</a:t>
            </a:r>
          </a:p>
          <a:p>
            <a:pPr marL="0" indent="0" algn="ctr">
              <a:buNone/>
            </a:pPr>
            <a:r>
              <a:rPr lang="en-US" sz="2200" dirty="0" smtClean="0"/>
              <a:t> The </a:t>
            </a:r>
            <a:r>
              <a:rPr lang="en-US" sz="2200" dirty="0"/>
              <a:t>Role of Parent-Child Verbal Interaction in</a:t>
            </a:r>
          </a:p>
          <a:p>
            <a:pPr marL="0" indent="0" algn="ctr">
              <a:buNone/>
            </a:pPr>
            <a:r>
              <a:rPr lang="en-US" sz="2200" dirty="0"/>
              <a:t>Language and Literacy </a:t>
            </a:r>
            <a:r>
              <a:rPr lang="en-US" sz="2200" dirty="0" smtClean="0"/>
              <a:t>Development</a:t>
            </a:r>
          </a:p>
        </p:txBody>
      </p:sp>
    </p:spTree>
    <p:extLst>
      <p:ext uri="{BB962C8B-B14F-4D97-AF65-F5344CB8AC3E}">
        <p14:creationId xmlns:p14="http://schemas.microsoft.com/office/powerpoint/2010/main" val="9819775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1859232" y="123925"/>
            <a:ext cx="6589199" cy="1280890"/>
          </a:xfrm>
        </p:spPr>
        <p:txBody>
          <a:bodyPr>
            <a:normAutofit/>
          </a:bodyPr>
          <a:lstStyle/>
          <a:p>
            <a:pPr eaLnBrk="1" hangingPunct="1"/>
            <a:r>
              <a:rPr lang="en-US" sz="4000" dirty="0"/>
              <a:t>Narrative Knowledge</a:t>
            </a:r>
          </a:p>
        </p:txBody>
      </p:sp>
      <p:sp>
        <p:nvSpPr>
          <p:cNvPr id="377859" name="Rectangle 3"/>
          <p:cNvSpPr>
            <a:spLocks noGrp="1" noChangeArrowheads="1"/>
          </p:cNvSpPr>
          <p:nvPr>
            <p:ph idx="1"/>
          </p:nvPr>
        </p:nvSpPr>
        <p:spPr>
          <a:xfrm>
            <a:off x="463061" y="1342291"/>
            <a:ext cx="5054601" cy="5449277"/>
          </a:xfrm>
        </p:spPr>
        <p:txBody>
          <a:bodyPr>
            <a:normAutofit/>
          </a:bodyPr>
          <a:lstStyle/>
          <a:p>
            <a:pPr eaLnBrk="1" hangingPunct="1">
              <a:lnSpc>
                <a:spcPct val="90000"/>
              </a:lnSpc>
            </a:pPr>
            <a:r>
              <a:rPr lang="en-US" sz="2400" dirty="0"/>
              <a:t>A child’s spoken and written descriptions of real or fictional events experienced in the past, the present, or the future</a:t>
            </a:r>
          </a:p>
          <a:p>
            <a:pPr eaLnBrk="1" hangingPunct="1">
              <a:lnSpc>
                <a:spcPct val="90000"/>
              </a:lnSpc>
            </a:pPr>
            <a:endParaRPr lang="en-US" sz="2400" dirty="0"/>
          </a:p>
          <a:p>
            <a:pPr eaLnBrk="1" hangingPunct="1">
              <a:lnSpc>
                <a:spcPct val="90000"/>
              </a:lnSpc>
            </a:pPr>
            <a:r>
              <a:rPr lang="en-US" sz="2400" dirty="0"/>
              <a:t>A narrative contains a minimum of two sequential independent clauses</a:t>
            </a:r>
          </a:p>
          <a:p>
            <a:pPr eaLnBrk="1" hangingPunct="1">
              <a:lnSpc>
                <a:spcPct val="90000"/>
              </a:lnSpc>
            </a:pPr>
            <a:endParaRPr lang="en-US" sz="2400" dirty="0"/>
          </a:p>
          <a:p>
            <a:pPr eaLnBrk="1" hangingPunct="1">
              <a:lnSpc>
                <a:spcPct val="90000"/>
              </a:lnSpc>
            </a:pPr>
            <a:r>
              <a:rPr lang="en-US" sz="2400" dirty="0"/>
              <a:t>Narratives are de-contextualized monologues (their focus is on people, characters, and events not in the present</a:t>
            </a:r>
          </a:p>
        </p:txBody>
      </p:sp>
      <p:pic>
        <p:nvPicPr>
          <p:cNvPr id="4" name="Content Placeholder 3" descr="yardsale5.jpg">
            <a:extLst>
              <a:ext uri="{FF2B5EF4-FFF2-40B4-BE49-F238E27FC236}">
                <a16:creationId xmlns:a16="http://schemas.microsoft.com/office/drawing/2014/main" id="{7E26B4C0-8560-4DFB-93C8-66A417FBC4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72185" y="2768686"/>
            <a:ext cx="3829538" cy="2785119"/>
          </a:xfrm>
          <a:prstGeom prst="rect">
            <a:avLst/>
          </a:prstGeom>
        </p:spPr>
      </p:pic>
    </p:spTree>
    <p:extLst>
      <p:ext uri="{BB962C8B-B14F-4D97-AF65-F5344CB8AC3E}">
        <p14:creationId xmlns:p14="http://schemas.microsoft.com/office/powerpoint/2010/main" val="3950091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89950EB9-897B-4C32-8C9E-136D751CBE11}"/>
              </a:ext>
            </a:extLst>
          </p:cNvPr>
          <p:cNvSpPr>
            <a:spLocks noGrp="1" noChangeArrowheads="1"/>
          </p:cNvSpPr>
          <p:nvPr>
            <p:ph type="title"/>
          </p:nvPr>
        </p:nvSpPr>
        <p:spPr/>
        <p:txBody>
          <a:bodyPr>
            <a:normAutofit/>
          </a:bodyPr>
          <a:lstStyle/>
          <a:p>
            <a:pPr fontAlgn="auto">
              <a:spcAft>
                <a:spcPts val="0"/>
              </a:spcAft>
              <a:defRPr/>
            </a:pPr>
            <a:r>
              <a:rPr lang="en-US" sz="4000" dirty="0">
                <a:solidFill>
                  <a:schemeClr val="tx2">
                    <a:satMod val="130000"/>
                  </a:schemeClr>
                </a:solidFill>
              </a:rPr>
              <a:t>Narration Objectives</a:t>
            </a:r>
          </a:p>
        </p:txBody>
      </p:sp>
      <p:sp>
        <p:nvSpPr>
          <p:cNvPr id="68611" name="Rectangle 3">
            <a:extLst>
              <a:ext uri="{FF2B5EF4-FFF2-40B4-BE49-F238E27FC236}">
                <a16:creationId xmlns:a16="http://schemas.microsoft.com/office/drawing/2014/main" id="{EEC88D4D-1DC3-4939-A5A1-3394C315B118}"/>
              </a:ext>
            </a:extLst>
          </p:cNvPr>
          <p:cNvSpPr>
            <a:spLocks noGrp="1" noChangeArrowheads="1"/>
          </p:cNvSpPr>
          <p:nvPr>
            <p:ph idx="1"/>
          </p:nvPr>
        </p:nvSpPr>
        <p:spPr>
          <a:xfrm>
            <a:off x="1182688" y="2017713"/>
            <a:ext cx="7772400" cy="4840287"/>
          </a:xfrm>
        </p:spPr>
        <p:txBody>
          <a:bodyPr/>
          <a:lstStyle/>
          <a:p>
            <a:r>
              <a:rPr lang="en-US" altLang="en-US" sz="2400" dirty="0"/>
              <a:t>Demonstrate understanding of stories</a:t>
            </a:r>
          </a:p>
          <a:p>
            <a:r>
              <a:rPr lang="en-US" altLang="en-US" sz="2400" dirty="0"/>
              <a:t>Retell, illustrate, or dramatize story that was read to child</a:t>
            </a:r>
          </a:p>
          <a:p>
            <a:r>
              <a:rPr lang="en-US" altLang="en-US" sz="2400" dirty="0"/>
              <a:t>Retell event which has happened to themselves or someone else</a:t>
            </a:r>
          </a:p>
          <a:p>
            <a:r>
              <a:rPr lang="en-US" altLang="en-US" sz="2400" dirty="0"/>
              <a:t>Share 1) conversational, </a:t>
            </a:r>
          </a:p>
          <a:p>
            <a:pPr>
              <a:buFont typeface="Wingdings" panose="05000000000000000000" pitchFamily="2" charset="2"/>
              <a:buNone/>
            </a:pPr>
            <a:r>
              <a:rPr lang="en-US" altLang="en-US" sz="2400" dirty="0"/>
              <a:t>               2) story/fictional, and </a:t>
            </a:r>
          </a:p>
          <a:p>
            <a:pPr>
              <a:buFont typeface="Wingdings" panose="05000000000000000000" pitchFamily="2" charset="2"/>
              <a:buNone/>
            </a:pPr>
            <a:r>
              <a:rPr lang="en-US" altLang="en-US" sz="2400" dirty="0"/>
              <a:t>               3) factual narratives</a:t>
            </a:r>
          </a:p>
          <a:p>
            <a:pPr lvl="1">
              <a:buFont typeface="Wingdings" panose="05000000000000000000" pitchFamily="2" charset="2"/>
              <a:buNone/>
            </a:pPr>
            <a:endParaRPr lang="en-US" altLang="en-US" sz="2400" dirty="0"/>
          </a:p>
          <a:p>
            <a:pPr lvl="1"/>
            <a:endParaRPr lang="en-US" altLang="en-US" dirty="0"/>
          </a:p>
        </p:txBody>
      </p:sp>
    </p:spTree>
    <p:extLst>
      <p:ext uri="{BB962C8B-B14F-4D97-AF65-F5344CB8AC3E}">
        <p14:creationId xmlns:p14="http://schemas.microsoft.com/office/powerpoint/2010/main" val="41641300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49ED9930-34E4-472D-AF19-E5D4C91D8A05}"/>
              </a:ext>
            </a:extLst>
          </p:cNvPr>
          <p:cNvSpPr>
            <a:spLocks noGrp="1" noChangeArrowheads="1"/>
          </p:cNvSpPr>
          <p:nvPr>
            <p:ph type="title"/>
          </p:nvPr>
        </p:nvSpPr>
        <p:spPr>
          <a:xfrm>
            <a:off x="1499725" y="381833"/>
            <a:ext cx="6589199" cy="1280890"/>
          </a:xfrm>
        </p:spPr>
        <p:txBody>
          <a:bodyPr>
            <a:noAutofit/>
          </a:bodyPr>
          <a:lstStyle/>
          <a:p>
            <a:pPr algn="ctr" fontAlgn="auto">
              <a:spcAft>
                <a:spcPts val="0"/>
              </a:spcAft>
              <a:defRPr/>
            </a:pPr>
            <a:r>
              <a:rPr lang="en-US" sz="4000" dirty="0">
                <a:solidFill>
                  <a:schemeClr val="tx2">
                    <a:satMod val="130000"/>
                  </a:schemeClr>
                </a:solidFill>
              </a:rPr>
              <a:t>Teach Syntax for Narratives</a:t>
            </a:r>
          </a:p>
        </p:txBody>
      </p:sp>
      <p:sp>
        <p:nvSpPr>
          <p:cNvPr id="69635" name="Rectangle 3">
            <a:extLst>
              <a:ext uri="{FF2B5EF4-FFF2-40B4-BE49-F238E27FC236}">
                <a16:creationId xmlns:a16="http://schemas.microsoft.com/office/drawing/2014/main" id="{C80D0CBA-8F38-41F9-AF0D-4C0C70FA1CF4}"/>
              </a:ext>
            </a:extLst>
          </p:cNvPr>
          <p:cNvSpPr>
            <a:spLocks noGrp="1" noChangeArrowheads="1"/>
          </p:cNvSpPr>
          <p:nvPr>
            <p:ph idx="1"/>
          </p:nvPr>
        </p:nvSpPr>
        <p:spPr>
          <a:xfrm>
            <a:off x="1646237" y="2159000"/>
            <a:ext cx="7497763" cy="4800600"/>
          </a:xfrm>
        </p:spPr>
        <p:txBody>
          <a:bodyPr>
            <a:normAutofit/>
          </a:bodyPr>
          <a:lstStyle/>
          <a:p>
            <a:pPr>
              <a:lnSpc>
                <a:spcPct val="90000"/>
              </a:lnSpc>
            </a:pPr>
            <a:r>
              <a:rPr lang="en-US" altLang="en-US" sz="2400" dirty="0"/>
              <a:t>Conjoiners (..and then,)</a:t>
            </a:r>
          </a:p>
          <a:p>
            <a:pPr>
              <a:lnSpc>
                <a:spcPct val="90000"/>
              </a:lnSpc>
            </a:pPr>
            <a:r>
              <a:rPr lang="en-US" altLang="en-US" sz="2400" dirty="0"/>
              <a:t>Labels and action words</a:t>
            </a:r>
          </a:p>
          <a:p>
            <a:pPr>
              <a:lnSpc>
                <a:spcPct val="90000"/>
              </a:lnSpc>
            </a:pPr>
            <a:r>
              <a:rPr lang="en-US" altLang="en-US" sz="2400" dirty="0"/>
              <a:t>Time indicators (a long time ago, sometimes, finally, usually, never, often)</a:t>
            </a:r>
          </a:p>
          <a:p>
            <a:pPr>
              <a:lnSpc>
                <a:spcPct val="90000"/>
              </a:lnSpc>
            </a:pPr>
            <a:r>
              <a:rPr lang="en-US" altLang="en-US" sz="2400" dirty="0"/>
              <a:t>Verb tenses</a:t>
            </a:r>
          </a:p>
          <a:p>
            <a:pPr>
              <a:lnSpc>
                <a:spcPct val="90000"/>
              </a:lnSpc>
            </a:pPr>
            <a:r>
              <a:rPr lang="en-US" altLang="en-US" sz="2400" dirty="0"/>
              <a:t>Connectives (although, however, but, regardless, when, so that)</a:t>
            </a:r>
          </a:p>
          <a:p>
            <a:pPr>
              <a:lnSpc>
                <a:spcPct val="90000"/>
              </a:lnSpc>
            </a:pPr>
            <a:r>
              <a:rPr lang="en-US" altLang="en-US" sz="2400" dirty="0"/>
              <a:t>Adverbs and adjectives</a:t>
            </a:r>
          </a:p>
        </p:txBody>
      </p:sp>
    </p:spTree>
    <p:extLst>
      <p:ext uri="{BB962C8B-B14F-4D97-AF65-F5344CB8AC3E}">
        <p14:creationId xmlns:p14="http://schemas.microsoft.com/office/powerpoint/2010/main" val="2777841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1475644" y="0"/>
            <a:ext cx="6589199" cy="1280890"/>
          </a:xfrm>
        </p:spPr>
        <p:txBody>
          <a:bodyPr>
            <a:noAutofit/>
          </a:bodyPr>
          <a:lstStyle/>
          <a:p>
            <a:pPr algn="ctr" eaLnBrk="1" hangingPunct="1"/>
            <a:r>
              <a:rPr lang="en-US" sz="4000" dirty="0"/>
              <a:t>Activities to Encourage Narrative Knowledge</a:t>
            </a:r>
          </a:p>
        </p:txBody>
      </p:sp>
      <p:sp>
        <p:nvSpPr>
          <p:cNvPr id="381955" name="Rectangle 3"/>
          <p:cNvSpPr>
            <a:spLocks noGrp="1" noChangeArrowheads="1"/>
          </p:cNvSpPr>
          <p:nvPr>
            <p:ph idx="1"/>
          </p:nvPr>
        </p:nvSpPr>
        <p:spPr>
          <a:xfrm>
            <a:off x="301752" y="1527048"/>
            <a:ext cx="8503920" cy="5102352"/>
          </a:xfrm>
        </p:spPr>
        <p:txBody>
          <a:bodyPr>
            <a:normAutofit/>
          </a:bodyPr>
          <a:lstStyle/>
          <a:p>
            <a:pPr eaLnBrk="1" hangingPunct="1">
              <a:lnSpc>
                <a:spcPct val="80000"/>
              </a:lnSpc>
            </a:pPr>
            <a:r>
              <a:rPr lang="en-US" sz="2000" dirty="0"/>
              <a:t>Goal: to discuss the sequence of events in a story</a:t>
            </a:r>
          </a:p>
          <a:p>
            <a:pPr eaLnBrk="1" hangingPunct="1">
              <a:lnSpc>
                <a:spcPct val="80000"/>
              </a:lnSpc>
            </a:pPr>
            <a:endParaRPr lang="en-US" sz="2000" dirty="0"/>
          </a:p>
          <a:p>
            <a:pPr eaLnBrk="1" hangingPunct="1">
              <a:lnSpc>
                <a:spcPct val="80000"/>
              </a:lnSpc>
            </a:pPr>
            <a:r>
              <a:rPr lang="en-US" sz="2000" dirty="0"/>
              <a:t>Storybook: The Very Hungry Caterpillar </a:t>
            </a:r>
          </a:p>
          <a:p>
            <a:pPr marL="0" indent="0">
              <a:lnSpc>
                <a:spcPct val="80000"/>
              </a:lnSpc>
              <a:buNone/>
            </a:pPr>
            <a:r>
              <a:rPr lang="en-US" sz="2000" dirty="0"/>
              <a:t>                                                                   (1994) by Eric Carle</a:t>
            </a:r>
          </a:p>
          <a:p>
            <a:pPr eaLnBrk="1" hangingPunct="1">
              <a:lnSpc>
                <a:spcPct val="80000"/>
              </a:lnSpc>
            </a:pPr>
            <a:endParaRPr lang="en-US" sz="2000" dirty="0"/>
          </a:p>
          <a:p>
            <a:pPr>
              <a:lnSpc>
                <a:spcPct val="80000"/>
              </a:lnSpc>
            </a:pPr>
            <a:r>
              <a:rPr lang="en-US" sz="2000" dirty="0"/>
              <a:t>Description: A caterpillar travels during the week in search of food before building a cocoon and becoming a butterfly.  Adverbs allow elaboration on how and in what ways events occur as we tell narratives. Prompts child to recall events and predict what might happen next. Discuss days of the week. Discuss the highpoint in the story when he finally becomes a butterfly. Sequence the foods he ate from first to last in left to right order. Talk about the time and place in the story and how it changes.</a:t>
            </a:r>
          </a:p>
        </p:txBody>
      </p:sp>
    </p:spTree>
    <p:extLst>
      <p:ext uri="{BB962C8B-B14F-4D97-AF65-F5344CB8AC3E}">
        <p14:creationId xmlns:p14="http://schemas.microsoft.com/office/powerpoint/2010/main" val="19915197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1292640" y="0"/>
            <a:ext cx="6589199" cy="1280890"/>
          </a:xfrm>
        </p:spPr>
        <p:txBody>
          <a:bodyPr>
            <a:noAutofit/>
          </a:bodyPr>
          <a:lstStyle/>
          <a:p>
            <a:pPr algn="ctr" eaLnBrk="1" hangingPunct="1"/>
            <a:r>
              <a:rPr lang="en-US" sz="4000" dirty="0"/>
              <a:t>Activities to Encourage Narrative Knowledge</a:t>
            </a:r>
          </a:p>
        </p:txBody>
      </p:sp>
      <p:sp>
        <p:nvSpPr>
          <p:cNvPr id="382979" name="Rectangle 3"/>
          <p:cNvSpPr>
            <a:spLocks noGrp="1" noChangeArrowheads="1"/>
          </p:cNvSpPr>
          <p:nvPr>
            <p:ph idx="1"/>
          </p:nvPr>
        </p:nvSpPr>
        <p:spPr>
          <a:xfrm>
            <a:off x="409420" y="1679448"/>
            <a:ext cx="8503920" cy="5178552"/>
          </a:xfrm>
        </p:spPr>
        <p:txBody>
          <a:bodyPr>
            <a:normAutofit/>
          </a:bodyPr>
          <a:lstStyle/>
          <a:p>
            <a:pPr eaLnBrk="1" hangingPunct="1">
              <a:lnSpc>
                <a:spcPct val="90000"/>
              </a:lnSpc>
            </a:pPr>
            <a:r>
              <a:rPr lang="en-US" sz="2000" dirty="0"/>
              <a:t>Goal: to discuss the characters, time sequence, and setting of a story</a:t>
            </a:r>
          </a:p>
          <a:p>
            <a:pPr eaLnBrk="1" hangingPunct="1">
              <a:lnSpc>
                <a:spcPct val="90000"/>
              </a:lnSpc>
            </a:pPr>
            <a:r>
              <a:rPr lang="en-US" sz="2000" dirty="0"/>
              <a:t>Storybook: Only My Dad and Me</a:t>
            </a:r>
          </a:p>
          <a:p>
            <a:pPr marL="0" indent="0">
              <a:buNone/>
            </a:pPr>
            <a:r>
              <a:rPr lang="en-US" sz="2000" dirty="0"/>
              <a:t>                                                               (2003) Alyssa Satin </a:t>
            </a:r>
            <a:r>
              <a:rPr lang="en-US" sz="2000" dirty="0" err="1"/>
              <a:t>Capucilli</a:t>
            </a:r>
            <a:endParaRPr lang="en-US" sz="2000" dirty="0"/>
          </a:p>
          <a:p>
            <a:pPr eaLnBrk="1" hangingPunct="1">
              <a:lnSpc>
                <a:spcPct val="90000"/>
              </a:lnSpc>
            </a:pPr>
            <a:endParaRPr lang="en-US" sz="2000" dirty="0"/>
          </a:p>
          <a:p>
            <a:pPr eaLnBrk="1" hangingPunct="1">
              <a:lnSpc>
                <a:spcPct val="90000"/>
              </a:lnSpc>
            </a:pPr>
            <a:r>
              <a:rPr lang="en-US" sz="2000" dirty="0"/>
              <a:t>Description: This story chronicles a Dad and Son across different seasons of the year. It occurs across multiple settings.  Who are the characters? Where are the characters? When did the characters do rake leaves, roll snowballs, take hikes, pick shells, celebrate.  Discuss setting answers where? And when? Where are they now? When is this? That is the setting. The setting in this story changes.</a:t>
            </a:r>
          </a:p>
        </p:txBody>
      </p:sp>
    </p:spTree>
    <p:extLst>
      <p:ext uri="{BB962C8B-B14F-4D97-AF65-F5344CB8AC3E}">
        <p14:creationId xmlns:p14="http://schemas.microsoft.com/office/powerpoint/2010/main" val="7033051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4"/>
          <p:cNvSpPr>
            <a:spLocks noGrp="1" noChangeArrowheads="1"/>
          </p:cNvSpPr>
          <p:nvPr>
            <p:ph type="ctrTitle"/>
          </p:nvPr>
        </p:nvSpPr>
        <p:spPr>
          <a:xfrm>
            <a:off x="937400" y="479855"/>
            <a:ext cx="6600451" cy="2262781"/>
          </a:xfrm>
        </p:spPr>
        <p:txBody>
          <a:bodyPr/>
          <a:lstStyle/>
          <a:p>
            <a:pPr eaLnBrk="1" hangingPunct="1"/>
            <a:r>
              <a:rPr lang="en-US" dirty="0"/>
              <a:t>Building World Knowledge</a:t>
            </a:r>
          </a:p>
        </p:txBody>
      </p:sp>
      <p:sp>
        <p:nvSpPr>
          <p:cNvPr id="385027" name="Rectangle 5"/>
          <p:cNvSpPr>
            <a:spLocks noGrp="1" noChangeArrowheads="1"/>
          </p:cNvSpPr>
          <p:nvPr>
            <p:ph type="subTitle" idx="1"/>
          </p:nvPr>
        </p:nvSpPr>
        <p:spPr>
          <a:xfrm>
            <a:off x="1559462" y="3550365"/>
            <a:ext cx="6600451" cy="1126283"/>
          </a:xfrm>
        </p:spPr>
        <p:txBody>
          <a:bodyPr>
            <a:normAutofit/>
          </a:bodyPr>
          <a:lstStyle/>
          <a:p>
            <a:pPr eaLnBrk="1" hangingPunct="1"/>
            <a:r>
              <a:rPr lang="en-US" sz="2400" dirty="0"/>
              <a:t>How?</a:t>
            </a:r>
          </a:p>
        </p:txBody>
      </p:sp>
      <p:pic>
        <p:nvPicPr>
          <p:cNvPr id="6146" name="Picture 2" descr="C:\Users\VelvetB\AppData\Local\Microsoft\Windows\Temporary Internet Files\Content.IE5\LT8NMVAN\MP9004395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329" y="2876680"/>
            <a:ext cx="3733800" cy="286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1766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1376790" y="434639"/>
            <a:ext cx="6589199" cy="1280890"/>
          </a:xfrm>
        </p:spPr>
        <p:txBody>
          <a:bodyPr>
            <a:normAutofit/>
          </a:bodyPr>
          <a:lstStyle/>
          <a:p>
            <a:pPr algn="ctr" eaLnBrk="1" hangingPunct="1"/>
            <a:r>
              <a:rPr lang="en-US" sz="4000" dirty="0"/>
              <a:t>World Knowledge</a:t>
            </a:r>
          </a:p>
        </p:txBody>
      </p:sp>
      <p:sp>
        <p:nvSpPr>
          <p:cNvPr id="386051" name="Rectangle 3"/>
          <p:cNvSpPr>
            <a:spLocks noGrp="1" noChangeArrowheads="1"/>
          </p:cNvSpPr>
          <p:nvPr>
            <p:ph idx="1"/>
          </p:nvPr>
        </p:nvSpPr>
        <p:spPr>
          <a:xfrm>
            <a:off x="1002323" y="1797539"/>
            <a:ext cx="8503920" cy="4572000"/>
          </a:xfrm>
        </p:spPr>
        <p:txBody>
          <a:bodyPr>
            <a:normAutofit/>
          </a:bodyPr>
          <a:lstStyle/>
          <a:p>
            <a:pPr eaLnBrk="1" hangingPunct="1"/>
            <a:r>
              <a:rPr lang="en-US" sz="2400" dirty="0"/>
              <a:t>Children understand concepts such as:</a:t>
            </a:r>
          </a:p>
          <a:p>
            <a:pPr lvl="1" eaLnBrk="1" hangingPunct="1"/>
            <a:endParaRPr lang="en-US" sz="2400" dirty="0"/>
          </a:p>
          <a:p>
            <a:pPr lvl="1" eaLnBrk="1" hangingPunct="1"/>
            <a:r>
              <a:rPr lang="en-US" sz="2400" dirty="0"/>
              <a:t>Cultural diversity</a:t>
            </a:r>
          </a:p>
          <a:p>
            <a:pPr lvl="1" eaLnBrk="1" hangingPunct="1"/>
            <a:r>
              <a:rPr lang="en-US" sz="2400" dirty="0"/>
              <a:t>Money</a:t>
            </a:r>
          </a:p>
          <a:p>
            <a:pPr lvl="1" eaLnBrk="1" hangingPunct="1"/>
            <a:r>
              <a:rPr lang="en-US" sz="2400" dirty="0"/>
              <a:t>Character, emotions, and temperament</a:t>
            </a:r>
          </a:p>
          <a:p>
            <a:pPr lvl="1" eaLnBrk="1" hangingPunct="1"/>
            <a:r>
              <a:rPr lang="en-US" sz="2400" dirty="0"/>
              <a:t>Nature, time, geography, weather</a:t>
            </a:r>
          </a:p>
          <a:p>
            <a:pPr lvl="1" eaLnBrk="1" hangingPunct="1"/>
            <a:r>
              <a:rPr lang="en-US" sz="2400" dirty="0"/>
              <a:t>Life issues (birth, death, divorce)</a:t>
            </a:r>
          </a:p>
        </p:txBody>
      </p:sp>
    </p:spTree>
    <p:extLst>
      <p:ext uri="{BB962C8B-B14F-4D97-AF65-F5344CB8AC3E}">
        <p14:creationId xmlns:p14="http://schemas.microsoft.com/office/powerpoint/2010/main" val="4160376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1352077" y="88651"/>
            <a:ext cx="6589199" cy="1280890"/>
          </a:xfrm>
        </p:spPr>
        <p:txBody>
          <a:bodyPr>
            <a:noAutofit/>
          </a:bodyPr>
          <a:lstStyle/>
          <a:p>
            <a:pPr algn="ctr" eaLnBrk="1" hangingPunct="1"/>
            <a:r>
              <a:rPr lang="en-US" sz="4000" dirty="0"/>
              <a:t>Activities to Encourage World Knowledge</a:t>
            </a:r>
          </a:p>
        </p:txBody>
      </p:sp>
      <p:sp>
        <p:nvSpPr>
          <p:cNvPr id="388099" name="Rectangle 3"/>
          <p:cNvSpPr>
            <a:spLocks noGrp="1" noChangeArrowheads="1"/>
          </p:cNvSpPr>
          <p:nvPr>
            <p:ph idx="1"/>
          </p:nvPr>
        </p:nvSpPr>
        <p:spPr>
          <a:xfrm>
            <a:off x="640080" y="2194313"/>
            <a:ext cx="8503920" cy="4949952"/>
          </a:xfrm>
        </p:spPr>
        <p:txBody>
          <a:bodyPr>
            <a:normAutofit/>
          </a:bodyPr>
          <a:lstStyle/>
          <a:p>
            <a:pPr eaLnBrk="1" hangingPunct="1">
              <a:lnSpc>
                <a:spcPct val="80000"/>
              </a:lnSpc>
            </a:pPr>
            <a:r>
              <a:rPr lang="en-US" sz="2000" dirty="0"/>
              <a:t>Goal: to understand different cultures</a:t>
            </a:r>
          </a:p>
          <a:p>
            <a:pPr eaLnBrk="1" hangingPunct="1">
              <a:lnSpc>
                <a:spcPct val="80000"/>
              </a:lnSpc>
            </a:pPr>
            <a:r>
              <a:rPr lang="en-US" sz="2000" dirty="0"/>
              <a:t>Storybook:  The Legend of the Indian Paintbrush</a:t>
            </a:r>
          </a:p>
          <a:p>
            <a:pPr marL="0" indent="0">
              <a:lnSpc>
                <a:spcPct val="80000"/>
              </a:lnSpc>
              <a:buNone/>
            </a:pPr>
            <a:r>
              <a:rPr lang="en-US" sz="2000" dirty="0"/>
              <a:t>                                         (1988) </a:t>
            </a:r>
            <a:r>
              <a:rPr lang="en-US" sz="2000" dirty="0" err="1"/>
              <a:t>Tomie</a:t>
            </a:r>
            <a:r>
              <a:rPr lang="en-US" sz="2000" dirty="0"/>
              <a:t> </a:t>
            </a:r>
            <a:r>
              <a:rPr lang="en-US" sz="2000" dirty="0" err="1"/>
              <a:t>dePaolo</a:t>
            </a:r>
            <a:endParaRPr lang="en-US" sz="2000" dirty="0"/>
          </a:p>
          <a:p>
            <a:pPr eaLnBrk="1" hangingPunct="1">
              <a:lnSpc>
                <a:spcPct val="80000"/>
              </a:lnSpc>
            </a:pPr>
            <a:endParaRPr lang="en-US" sz="2000" dirty="0"/>
          </a:p>
          <a:p>
            <a:pPr eaLnBrk="1" hangingPunct="1">
              <a:lnSpc>
                <a:spcPct val="80000"/>
              </a:lnSpc>
            </a:pPr>
            <a:r>
              <a:rPr lang="en-US" sz="2000" dirty="0"/>
              <a:t>Description: An American Indian boy learns to paint beautiful pictures on the plains using the colors of sunsets for inspiration.  He leaves his paintbrushes on a hillside and the brushes  multiply into plants of brilliant reds, oranges and yellows. Every spring the hills and meadows burst into bloom with “</a:t>
            </a:r>
            <a:r>
              <a:rPr lang="en-US" sz="2000" dirty="0" err="1"/>
              <a:t>indian</a:t>
            </a:r>
            <a:r>
              <a:rPr lang="en-US" sz="2000" dirty="0"/>
              <a:t> paintbrush blooms”. Discuss costumes and legends to discover. Reference print and beginning sounds. Extend world knowledge by conversing about the people and places in the illustrations.</a:t>
            </a:r>
          </a:p>
        </p:txBody>
      </p:sp>
    </p:spTree>
    <p:extLst>
      <p:ext uri="{BB962C8B-B14F-4D97-AF65-F5344CB8AC3E}">
        <p14:creationId xmlns:p14="http://schemas.microsoft.com/office/powerpoint/2010/main" val="41844107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41" y="0"/>
            <a:ext cx="6589199" cy="1280890"/>
          </a:xfrm>
        </p:spPr>
        <p:txBody>
          <a:bodyPr>
            <a:noAutofit/>
          </a:bodyPr>
          <a:lstStyle/>
          <a:p>
            <a:pPr algn="ctr"/>
            <a:r>
              <a:rPr lang="en-US" sz="4000" dirty="0"/>
              <a:t>Activities to Encourage World Knowledge</a:t>
            </a:r>
          </a:p>
        </p:txBody>
      </p:sp>
      <p:sp>
        <p:nvSpPr>
          <p:cNvPr id="3" name="Content Placeholder 2"/>
          <p:cNvSpPr>
            <a:spLocks noGrp="1"/>
          </p:cNvSpPr>
          <p:nvPr>
            <p:ph idx="1"/>
          </p:nvPr>
        </p:nvSpPr>
        <p:spPr>
          <a:xfrm>
            <a:off x="473676" y="1755648"/>
            <a:ext cx="8763000" cy="5102352"/>
          </a:xfrm>
        </p:spPr>
        <p:txBody>
          <a:bodyPr>
            <a:normAutofit/>
          </a:bodyPr>
          <a:lstStyle/>
          <a:p>
            <a:r>
              <a:rPr lang="en-US" sz="2000" dirty="0"/>
              <a:t>Goal: to understand characters, emotions, and </a:t>
            </a:r>
            <a:r>
              <a:rPr lang="en-US" sz="2000" dirty="0" err="1"/>
              <a:t>temperment</a:t>
            </a:r>
            <a:r>
              <a:rPr lang="en-US" sz="2000" dirty="0"/>
              <a:t> and to discuss loneliness, missing someone you love and not appreciating them when they are around</a:t>
            </a:r>
          </a:p>
          <a:p>
            <a:r>
              <a:rPr lang="en-US" sz="2000" dirty="0"/>
              <a:t>Storybook: Duck at the Door</a:t>
            </a:r>
          </a:p>
          <a:p>
            <a:pPr marL="0" indent="0">
              <a:buNone/>
            </a:pPr>
            <a:r>
              <a:rPr lang="en-US" sz="2000" dirty="0"/>
              <a:t>                                                        (2007) Jackie </a:t>
            </a:r>
            <a:r>
              <a:rPr lang="en-US" sz="2000" dirty="0" err="1"/>
              <a:t>Urbanovic</a:t>
            </a:r>
            <a:endParaRPr lang="en-US" sz="2000" dirty="0"/>
          </a:p>
          <a:p>
            <a:r>
              <a:rPr lang="en-US" sz="2000" dirty="0"/>
              <a:t>Description: A duck knocks on the door of a house full of animals late at night. He stayed behind when his flock flew south because he thought he would like the cold, but he didn’t and he was </a:t>
            </a:r>
            <a:r>
              <a:rPr lang="en-US" sz="2000" dirty="0" err="1"/>
              <a:t>lonely.He</a:t>
            </a:r>
            <a:r>
              <a:rPr lang="en-US" sz="2000" dirty="0"/>
              <a:t> stayed many months and became a nuisance to the other animals. They were excited for him to leave and join his flock…so, he left in the spring.  The animals missed him and couldn’t wait for him to come back to stay the next winter. Discuss feelings of loneliness, missing someone, bothering people, etc.</a:t>
            </a:r>
          </a:p>
        </p:txBody>
      </p:sp>
    </p:spTree>
    <p:extLst>
      <p:ext uri="{BB962C8B-B14F-4D97-AF65-F5344CB8AC3E}">
        <p14:creationId xmlns:p14="http://schemas.microsoft.com/office/powerpoint/2010/main" val="11533583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4"/>
          <p:cNvSpPr>
            <a:spLocks noGrp="1" noChangeArrowheads="1"/>
          </p:cNvSpPr>
          <p:nvPr>
            <p:ph type="ctrTitle"/>
          </p:nvPr>
        </p:nvSpPr>
        <p:spPr>
          <a:xfrm>
            <a:off x="374822" y="832022"/>
            <a:ext cx="8686800" cy="1752600"/>
          </a:xfrm>
        </p:spPr>
        <p:txBody>
          <a:bodyPr>
            <a:noAutofit/>
          </a:bodyPr>
          <a:lstStyle/>
          <a:p>
            <a:pPr algn="ctr" eaLnBrk="1" hangingPunct="1"/>
            <a:r>
              <a:rPr lang="en-US" sz="4000" dirty="0"/>
              <a:t>Can We Provide A Parent Curriculum to Improve the Quality of the Reading Experience?</a:t>
            </a:r>
          </a:p>
        </p:txBody>
      </p:sp>
      <p:sp>
        <p:nvSpPr>
          <p:cNvPr id="389123" name="Rectangle 5"/>
          <p:cNvSpPr>
            <a:spLocks noGrp="1" noChangeArrowheads="1"/>
          </p:cNvSpPr>
          <p:nvPr>
            <p:ph type="subTitle" idx="1"/>
          </p:nvPr>
        </p:nvSpPr>
        <p:spPr>
          <a:xfrm>
            <a:off x="1579951" y="3029465"/>
            <a:ext cx="6600451" cy="1126283"/>
          </a:xfrm>
        </p:spPr>
        <p:txBody>
          <a:bodyPr/>
          <a:lstStyle/>
          <a:p>
            <a:pPr eaLnBrk="1" hangingPunct="1"/>
            <a:endParaRPr lang="en-US" dirty="0"/>
          </a:p>
          <a:p>
            <a:pPr eaLnBrk="1" hangingPunct="1"/>
            <a:r>
              <a:rPr lang="en-US" sz="2400" dirty="0"/>
              <a:t>Most certainly, “Yes!”</a:t>
            </a:r>
          </a:p>
          <a:p>
            <a:pPr eaLnBrk="1" hangingPunct="1"/>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459" y="3029465"/>
            <a:ext cx="2971800" cy="2743200"/>
          </a:xfrm>
          <a:prstGeom prst="rect">
            <a:avLst/>
          </a:prstGeom>
        </p:spPr>
      </p:pic>
    </p:spTree>
    <p:extLst>
      <p:ext uri="{BB962C8B-B14F-4D97-AF65-F5344CB8AC3E}">
        <p14:creationId xmlns:p14="http://schemas.microsoft.com/office/powerpoint/2010/main" val="3516703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725" y="216786"/>
            <a:ext cx="7212676" cy="1280890"/>
          </a:xfrm>
        </p:spPr>
        <p:txBody>
          <a:bodyPr>
            <a:noAutofit/>
          </a:bodyPr>
          <a:lstStyle/>
          <a:p>
            <a:r>
              <a:rPr lang="en-US" sz="4000" dirty="0" smtClean="0"/>
              <a:t>Because of Hart &amp; </a:t>
            </a:r>
            <a:r>
              <a:rPr lang="en-US" sz="4000" dirty="0" err="1" smtClean="0"/>
              <a:t>Risley</a:t>
            </a:r>
            <a:r>
              <a:rPr lang="en-US" sz="4000" dirty="0" smtClean="0"/>
              <a:t> and other researchers…</a:t>
            </a:r>
            <a:endParaRPr lang="en-US" sz="4000" dirty="0"/>
          </a:p>
        </p:txBody>
      </p:sp>
      <p:sp>
        <p:nvSpPr>
          <p:cNvPr id="3" name="Content Placeholder 2"/>
          <p:cNvSpPr>
            <a:spLocks noGrp="1"/>
          </p:cNvSpPr>
          <p:nvPr>
            <p:ph idx="1"/>
          </p:nvPr>
        </p:nvSpPr>
        <p:spPr>
          <a:xfrm>
            <a:off x="681645" y="1895302"/>
            <a:ext cx="8221286" cy="4713316"/>
          </a:xfrm>
        </p:spPr>
        <p:txBody>
          <a:bodyPr>
            <a:normAutofit/>
          </a:bodyPr>
          <a:lstStyle/>
          <a:p>
            <a:r>
              <a:rPr lang="en-US" dirty="0"/>
              <a:t>Parent-child verbal interaction is strongly associated with the development of children’s vocabulary and emergent literary skills.</a:t>
            </a:r>
          </a:p>
          <a:p>
            <a:r>
              <a:rPr lang="en-US" dirty="0"/>
              <a:t>Parent- child verbal interaction is associated with development of conceptual knowledge (e.g. vocabulary, understanding of narrative and story structure) which together with subsequent development of decoding skills (e.g. phonological awareness, letter knowledge) leads to literacy.</a:t>
            </a:r>
          </a:p>
          <a:p>
            <a:r>
              <a:rPr lang="en-US" dirty="0"/>
              <a:t>Researchers link the achievement gap between high and low </a:t>
            </a:r>
            <a:r>
              <a:rPr lang="en-US" dirty="0" smtClean="0"/>
              <a:t>SES</a:t>
            </a:r>
          </a:p>
          <a:p>
            <a:r>
              <a:rPr lang="en-US" dirty="0"/>
              <a:t>Verbal interaction between parent and child is part of a constellation of income-associated </a:t>
            </a:r>
            <a:r>
              <a:rPr lang="en-US" dirty="0" smtClean="0"/>
              <a:t>home characteristics </a:t>
            </a:r>
            <a:r>
              <a:rPr lang="en-US" dirty="0"/>
              <a:t>and family practices that influence reading readiness</a:t>
            </a:r>
            <a:r>
              <a:rPr lang="en-US" dirty="0" smtClean="0"/>
              <a:t>.</a:t>
            </a:r>
          </a:p>
          <a:p>
            <a:pPr lvl="1"/>
            <a:r>
              <a:rPr lang="en-US" sz="1800" dirty="0"/>
              <a:t>http://www.aecf.org/resources/the-30-million-word-gap/</a:t>
            </a:r>
          </a:p>
        </p:txBody>
      </p:sp>
    </p:spTree>
    <p:extLst>
      <p:ext uri="{BB962C8B-B14F-4D97-AF65-F5344CB8AC3E}">
        <p14:creationId xmlns:p14="http://schemas.microsoft.com/office/powerpoint/2010/main" val="27265851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2" y="216786"/>
            <a:ext cx="6589199" cy="1280890"/>
          </a:xfrm>
        </p:spPr>
        <p:txBody>
          <a:bodyPr>
            <a:normAutofit/>
          </a:bodyPr>
          <a:lstStyle/>
          <a:p>
            <a:r>
              <a:rPr lang="en-US" sz="4000" dirty="0" smtClean="0"/>
              <a:t>Literacy Curriculums</a:t>
            </a:r>
            <a:endParaRPr lang="en-US" sz="4000" dirty="0"/>
          </a:p>
        </p:txBody>
      </p:sp>
      <p:sp>
        <p:nvSpPr>
          <p:cNvPr id="3" name="Content Placeholder 2"/>
          <p:cNvSpPr>
            <a:spLocks noGrp="1"/>
          </p:cNvSpPr>
          <p:nvPr>
            <p:ph idx="1"/>
          </p:nvPr>
        </p:nvSpPr>
        <p:spPr>
          <a:xfrm>
            <a:off x="1371601" y="1338349"/>
            <a:ext cx="7162800" cy="5519651"/>
          </a:xfrm>
        </p:spPr>
        <p:txBody>
          <a:bodyPr/>
          <a:lstStyle/>
          <a:p>
            <a:pPr marL="0" indent="0">
              <a:buNone/>
            </a:pPr>
            <a:r>
              <a:rPr lang="en-US" sz="2000" dirty="0" smtClean="0"/>
              <a:t>Target top down and bottom up processes</a:t>
            </a:r>
          </a:p>
          <a:p>
            <a:endParaRPr lang="en-US" sz="2000" dirty="0"/>
          </a:p>
          <a:p>
            <a:r>
              <a:rPr lang="en-US" sz="2000" dirty="0" smtClean="0"/>
              <a:t>SPELL-Links</a:t>
            </a:r>
          </a:p>
          <a:p>
            <a:r>
              <a:rPr lang="en-US" sz="2000" dirty="0" smtClean="0"/>
              <a:t>Phonological Awareness Kits</a:t>
            </a:r>
          </a:p>
          <a:p>
            <a:r>
              <a:rPr lang="en-US" sz="2000" dirty="0" err="1" smtClean="0"/>
              <a:t>Lindamood</a:t>
            </a:r>
            <a:r>
              <a:rPr lang="en-US" sz="2000" dirty="0" smtClean="0"/>
              <a:t> </a:t>
            </a:r>
            <a:r>
              <a:rPr lang="en-US" sz="2000" dirty="0" err="1" smtClean="0"/>
              <a:t>LiPs</a:t>
            </a:r>
            <a:r>
              <a:rPr lang="en-US" sz="2000" dirty="0" smtClean="0"/>
              <a:t> </a:t>
            </a:r>
          </a:p>
          <a:p>
            <a:r>
              <a:rPr lang="en-US" sz="2000" dirty="0" err="1" smtClean="0"/>
              <a:t>Lindamood</a:t>
            </a:r>
            <a:r>
              <a:rPr lang="en-US" sz="2000" dirty="0" smtClean="0"/>
              <a:t> Visualizing and Verbalizing</a:t>
            </a:r>
          </a:p>
          <a:p>
            <a:r>
              <a:rPr lang="en-US" sz="2000" dirty="0" err="1" smtClean="0"/>
              <a:t>Lindamood</a:t>
            </a:r>
            <a:r>
              <a:rPr lang="en-US" sz="2000" dirty="0" smtClean="0"/>
              <a:t> Seeing Stars</a:t>
            </a:r>
          </a:p>
          <a:p>
            <a:r>
              <a:rPr lang="en-US" sz="2000" dirty="0" err="1" smtClean="0"/>
              <a:t>Wisnia</a:t>
            </a:r>
            <a:r>
              <a:rPr lang="en-US" sz="2000" dirty="0" smtClean="0"/>
              <a:t> </a:t>
            </a:r>
            <a:r>
              <a:rPr lang="en-US" sz="2000" dirty="0" err="1" smtClean="0"/>
              <a:t>Kapp</a:t>
            </a:r>
            <a:r>
              <a:rPr lang="en-US" sz="2000" dirty="0" smtClean="0"/>
              <a:t> Reading Program</a:t>
            </a:r>
          </a:p>
          <a:p>
            <a:r>
              <a:rPr lang="en-US" sz="2000" dirty="0" smtClean="0"/>
              <a:t>Wilson Reading System</a:t>
            </a:r>
          </a:p>
          <a:p>
            <a:r>
              <a:rPr lang="en-US" sz="2000" dirty="0" smtClean="0"/>
              <a:t>The Source for Reading Fluency</a:t>
            </a:r>
          </a:p>
          <a:p>
            <a:r>
              <a:rPr lang="en-US" sz="2000" dirty="0" smtClean="0"/>
              <a:t>Learning Ladder</a:t>
            </a:r>
          </a:p>
          <a:p>
            <a:r>
              <a:rPr lang="en-US" sz="2000" dirty="0" smtClean="0"/>
              <a:t>Story Grammar Marker</a:t>
            </a:r>
          </a:p>
          <a:p>
            <a:endParaRPr lang="en-US" sz="2000" dirty="0"/>
          </a:p>
        </p:txBody>
      </p:sp>
    </p:spTree>
    <p:extLst>
      <p:ext uri="{BB962C8B-B14F-4D97-AF65-F5344CB8AC3E}">
        <p14:creationId xmlns:p14="http://schemas.microsoft.com/office/powerpoint/2010/main" val="8136890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032" y="291264"/>
            <a:ext cx="8305800" cy="1143000"/>
          </a:xfrm>
        </p:spPr>
        <p:txBody>
          <a:bodyPr>
            <a:normAutofit fontScale="90000"/>
          </a:bodyPr>
          <a:lstStyle/>
          <a:p>
            <a:r>
              <a:rPr lang="en-US" sz="4000" dirty="0" smtClean="0"/>
              <a:t>SPELL-Links to Reading and Writing</a:t>
            </a:r>
            <a:br>
              <a:rPr lang="en-US" sz="4000" dirty="0" smtClean="0"/>
            </a:br>
            <a:r>
              <a:rPr lang="en-US" sz="3100" dirty="0" smtClean="0"/>
              <a:t>(</a:t>
            </a:r>
            <a:r>
              <a:rPr lang="en-US" sz="3100" dirty="0" err="1" smtClean="0"/>
              <a:t>Wasowicz,Apel,Masterson,Whitney</a:t>
            </a:r>
            <a:r>
              <a:rPr lang="en-US" sz="3100" dirty="0" smtClean="0"/>
              <a:t>)</a:t>
            </a:r>
            <a:endParaRPr lang="en-US" sz="3100" dirty="0"/>
          </a:p>
        </p:txBody>
      </p:sp>
      <p:sp>
        <p:nvSpPr>
          <p:cNvPr id="3" name="Content Placeholder 2"/>
          <p:cNvSpPr>
            <a:spLocks noGrp="1"/>
          </p:cNvSpPr>
          <p:nvPr>
            <p:ph idx="1"/>
          </p:nvPr>
        </p:nvSpPr>
        <p:spPr>
          <a:xfrm>
            <a:off x="457200" y="1600200"/>
            <a:ext cx="8077200" cy="5029200"/>
          </a:xfrm>
        </p:spPr>
        <p:txBody>
          <a:bodyPr>
            <a:normAutofit/>
          </a:bodyPr>
          <a:lstStyle/>
          <a:p>
            <a:r>
              <a:rPr lang="en-US" sz="2400" dirty="0" smtClean="0"/>
              <a:t>Spelling, reading, and writing activities that teach critical word study skills</a:t>
            </a:r>
          </a:p>
          <a:p>
            <a:r>
              <a:rPr lang="en-US" sz="2400" dirty="0" smtClean="0"/>
              <a:t>Designed to improve spelling, reading decoding, fluency, vocabulary, comprehension, writing accuracy and organization</a:t>
            </a:r>
          </a:p>
          <a:p>
            <a:r>
              <a:rPr lang="en-US" sz="2400" dirty="0" smtClean="0"/>
              <a:t>Spelling success includes</a:t>
            </a:r>
          </a:p>
          <a:p>
            <a:pPr lvl="1"/>
            <a:r>
              <a:rPr lang="en-US" sz="2000" dirty="0" smtClean="0"/>
              <a:t>Phonological awareness (</a:t>
            </a:r>
            <a:r>
              <a:rPr lang="en-US" sz="2000" dirty="0" err="1" smtClean="0"/>
              <a:t>relize</a:t>
            </a:r>
            <a:r>
              <a:rPr lang="en-US" sz="2000" dirty="0" smtClean="0"/>
              <a:t> for realize)</a:t>
            </a:r>
          </a:p>
          <a:p>
            <a:pPr lvl="1"/>
            <a:r>
              <a:rPr lang="en-US" sz="2000" dirty="0" smtClean="0"/>
              <a:t>Phonics (K is never spelled </a:t>
            </a:r>
            <a:r>
              <a:rPr lang="en-US" sz="2000" dirty="0" err="1" smtClean="0"/>
              <a:t>ck,cc</a:t>
            </a:r>
            <a:r>
              <a:rPr lang="en-US" sz="2000" dirty="0" smtClean="0"/>
              <a:t> at beginning of words)</a:t>
            </a:r>
          </a:p>
          <a:p>
            <a:pPr lvl="1"/>
            <a:r>
              <a:rPr lang="en-US" sz="2000" dirty="0" smtClean="0"/>
              <a:t>Vocabulary( bare </a:t>
            </a:r>
            <a:r>
              <a:rPr lang="en-US" sz="2000" dirty="0" err="1" smtClean="0"/>
              <a:t>vs</a:t>
            </a:r>
            <a:r>
              <a:rPr lang="en-US" sz="2000" dirty="0" smtClean="0"/>
              <a:t> bear, question words start with WH)</a:t>
            </a:r>
          </a:p>
          <a:p>
            <a:pPr lvl="1"/>
            <a:r>
              <a:rPr lang="en-US" sz="2000" dirty="0" smtClean="0"/>
              <a:t>Word parts (morphology, prefix, suffix, root words)</a:t>
            </a:r>
          </a:p>
          <a:p>
            <a:pPr lvl="1"/>
            <a:r>
              <a:rPr lang="en-US" sz="2000" dirty="0" smtClean="0"/>
              <a:t>Mental images of words (MOIs: rope not </a:t>
            </a:r>
            <a:r>
              <a:rPr lang="en-US" sz="2000" dirty="0" err="1" smtClean="0"/>
              <a:t>roap</a:t>
            </a:r>
            <a:r>
              <a:rPr lang="en-US" sz="2000" dirty="0" smtClean="0"/>
              <a:t>)</a:t>
            </a:r>
          </a:p>
          <a:p>
            <a:pPr lvl="1"/>
            <a:endParaRPr lang="en-US" sz="2000" dirty="0" smtClean="0"/>
          </a:p>
          <a:p>
            <a:pPr lvl="1"/>
            <a:endParaRPr lang="en-US" sz="2000" dirty="0" smtClean="0"/>
          </a:p>
          <a:p>
            <a:endParaRPr lang="en-US" sz="2400" dirty="0"/>
          </a:p>
        </p:txBody>
      </p:sp>
    </p:spTree>
    <p:extLst>
      <p:ext uri="{BB962C8B-B14F-4D97-AF65-F5344CB8AC3E}">
        <p14:creationId xmlns:p14="http://schemas.microsoft.com/office/powerpoint/2010/main" val="37059235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p:cNvSpPr>
            <a:spLocks noGrp="1"/>
          </p:cNvSpPr>
          <p:nvPr>
            <p:ph type="title"/>
          </p:nvPr>
        </p:nvSpPr>
        <p:spPr>
          <a:xfrm>
            <a:off x="1379935" y="140586"/>
            <a:ext cx="7456494" cy="1280890"/>
          </a:xfrm>
        </p:spPr>
        <p:txBody>
          <a:bodyPr/>
          <a:lstStyle/>
          <a:p>
            <a:pPr fontAlgn="auto">
              <a:spcAft>
                <a:spcPts val="0"/>
              </a:spcAft>
              <a:defRPr/>
            </a:pPr>
            <a:r>
              <a:rPr lang="en-US" dirty="0" smtClean="0">
                <a:solidFill>
                  <a:schemeClr val="tx2">
                    <a:satMod val="130000"/>
                  </a:schemeClr>
                </a:solidFill>
              </a:rPr>
              <a:t>Phonological Awareness Kits</a:t>
            </a:r>
            <a:br>
              <a:rPr lang="en-US" dirty="0" smtClean="0">
                <a:solidFill>
                  <a:schemeClr val="tx2">
                    <a:satMod val="130000"/>
                  </a:schemeClr>
                </a:solidFill>
              </a:rPr>
            </a:br>
            <a:r>
              <a:rPr lang="en-US" dirty="0" smtClean="0">
                <a:solidFill>
                  <a:schemeClr val="tx2">
                    <a:satMod val="130000"/>
                  </a:schemeClr>
                </a:solidFill>
              </a:rPr>
              <a:t>Lingui-System</a:t>
            </a:r>
          </a:p>
        </p:txBody>
      </p:sp>
      <p:sp>
        <p:nvSpPr>
          <p:cNvPr id="197635" name="Content Placeholder 2"/>
          <p:cNvSpPr>
            <a:spLocks noGrp="1"/>
          </p:cNvSpPr>
          <p:nvPr>
            <p:ph idx="1"/>
          </p:nvPr>
        </p:nvSpPr>
        <p:spPr>
          <a:xfrm>
            <a:off x="989215" y="1546166"/>
            <a:ext cx="7545185" cy="5311833"/>
          </a:xfrm>
        </p:spPr>
        <p:txBody>
          <a:bodyPr>
            <a:normAutofit lnSpcReduction="10000"/>
          </a:bodyPr>
          <a:lstStyle/>
          <a:p>
            <a:r>
              <a:rPr lang="en-US" altLang="en-US" dirty="0" smtClean="0"/>
              <a:t>Primary (ages 5-8)</a:t>
            </a:r>
          </a:p>
          <a:p>
            <a:pPr lvl="1"/>
            <a:r>
              <a:rPr lang="en-US" altLang="en-US" sz="1800" dirty="0" smtClean="0"/>
              <a:t>Rhyming</a:t>
            </a:r>
          </a:p>
          <a:p>
            <a:pPr lvl="1"/>
            <a:r>
              <a:rPr lang="en-US" altLang="en-US" sz="1800" dirty="0" smtClean="0"/>
              <a:t>Word Level: segmenting sentences and compound words, blending, isolation and deletion</a:t>
            </a:r>
          </a:p>
          <a:p>
            <a:pPr lvl="1"/>
            <a:r>
              <a:rPr lang="en-US" altLang="en-US" sz="1800" dirty="0" smtClean="0"/>
              <a:t>Syllable Level: segmenting, blending, isolating, deleting</a:t>
            </a:r>
          </a:p>
          <a:p>
            <a:pPr lvl="1"/>
            <a:r>
              <a:rPr lang="en-US" altLang="en-US" sz="1800" dirty="0" smtClean="0"/>
              <a:t>Phoneme Level: isolating, segmenting, blending, deleting, substituting</a:t>
            </a:r>
          </a:p>
          <a:p>
            <a:pPr lvl="1"/>
            <a:r>
              <a:rPr lang="en-US" altLang="en-US" sz="1800" dirty="0" smtClean="0"/>
              <a:t>Grapheme level: blending, substituting, decoding and encoding</a:t>
            </a:r>
          </a:p>
          <a:p>
            <a:r>
              <a:rPr lang="en-US" altLang="en-US" dirty="0" smtClean="0"/>
              <a:t>Intermediate (ages 8-13)</a:t>
            </a:r>
          </a:p>
          <a:p>
            <a:pPr lvl="1"/>
            <a:r>
              <a:rPr lang="en-US" altLang="en-US" sz="1800" dirty="0" smtClean="0"/>
              <a:t>all the skills for Primary plus</a:t>
            </a:r>
          </a:p>
          <a:p>
            <a:pPr lvl="1"/>
            <a:r>
              <a:rPr lang="en-US" altLang="en-US" sz="1800" dirty="0" smtClean="0"/>
              <a:t>Consonant and vowel digraphs</a:t>
            </a:r>
          </a:p>
          <a:p>
            <a:pPr lvl="1"/>
            <a:r>
              <a:rPr lang="en-US" altLang="en-US" sz="1800" dirty="0" smtClean="0"/>
              <a:t>R controlled vowels</a:t>
            </a:r>
          </a:p>
          <a:p>
            <a:pPr lvl="1"/>
            <a:r>
              <a:rPr lang="en-US" altLang="en-US" sz="1800" dirty="0" smtClean="0"/>
              <a:t>Silent e rule</a:t>
            </a:r>
          </a:p>
          <a:p>
            <a:pPr marL="0" indent="0">
              <a:buNone/>
            </a:pPr>
            <a:r>
              <a:rPr lang="en-US" altLang="en-US" dirty="0"/>
              <a:t>	</a:t>
            </a:r>
            <a:endParaRPr lang="en-US" altLang="en-US" dirty="0" smtClean="0"/>
          </a:p>
          <a:p>
            <a:pPr lvl="1"/>
            <a:endParaRPr lang="en-US" altLang="en-US" dirty="0" smtClean="0"/>
          </a:p>
          <a:p>
            <a:pPr marL="0" indent="0">
              <a:buNone/>
            </a:pPr>
            <a:endParaRPr lang="en-US" altLang="en-US" dirty="0" smtClean="0"/>
          </a:p>
        </p:txBody>
      </p:sp>
    </p:spTree>
    <p:extLst>
      <p:ext uri="{BB962C8B-B14F-4D97-AF65-F5344CB8AC3E}">
        <p14:creationId xmlns:p14="http://schemas.microsoft.com/office/powerpoint/2010/main" val="22940046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itle 1">
            <a:extLst>
              <a:ext uri="{FF2B5EF4-FFF2-40B4-BE49-F238E27FC236}">
                <a16:creationId xmlns:a16="http://schemas.microsoft.com/office/drawing/2014/main" id="{A29134A0-F41C-4940-9A13-3197D9CA9353}"/>
              </a:ext>
            </a:extLst>
          </p:cNvPr>
          <p:cNvSpPr>
            <a:spLocks noGrp="1"/>
          </p:cNvSpPr>
          <p:nvPr>
            <p:ph type="title"/>
          </p:nvPr>
        </p:nvSpPr>
        <p:spPr>
          <a:xfrm>
            <a:off x="1577878" y="374018"/>
            <a:ext cx="6589199" cy="1280890"/>
          </a:xfrm>
        </p:spPr>
        <p:txBody>
          <a:bodyPr>
            <a:normAutofit/>
          </a:bodyPr>
          <a:lstStyle/>
          <a:p>
            <a:pPr fontAlgn="auto">
              <a:spcAft>
                <a:spcPts val="0"/>
              </a:spcAft>
              <a:defRPr/>
            </a:pPr>
            <a:r>
              <a:rPr lang="en-US" sz="4000" dirty="0" err="1" smtClean="0">
                <a:solidFill>
                  <a:schemeClr val="tx2">
                    <a:satMod val="130000"/>
                  </a:schemeClr>
                </a:solidFill>
              </a:rPr>
              <a:t>Lindamood</a:t>
            </a:r>
            <a:r>
              <a:rPr lang="en-US" sz="4000" dirty="0" smtClean="0">
                <a:solidFill>
                  <a:schemeClr val="tx2">
                    <a:satMod val="130000"/>
                  </a:schemeClr>
                </a:solidFill>
              </a:rPr>
              <a:t>- </a:t>
            </a:r>
            <a:r>
              <a:rPr lang="en-US" sz="4000" dirty="0">
                <a:solidFill>
                  <a:schemeClr val="tx2">
                    <a:satMod val="130000"/>
                  </a:schemeClr>
                </a:solidFill>
              </a:rPr>
              <a:t>Bell </a:t>
            </a:r>
            <a:r>
              <a:rPr lang="en-US" sz="4000" dirty="0" err="1">
                <a:solidFill>
                  <a:schemeClr val="tx2">
                    <a:satMod val="130000"/>
                  </a:schemeClr>
                </a:solidFill>
              </a:rPr>
              <a:t>LiPPs</a:t>
            </a:r>
            <a:endParaRPr lang="en-US" sz="4000" dirty="0">
              <a:solidFill>
                <a:schemeClr val="tx2">
                  <a:satMod val="130000"/>
                </a:schemeClr>
              </a:solidFill>
            </a:endParaRPr>
          </a:p>
        </p:txBody>
      </p:sp>
      <p:sp>
        <p:nvSpPr>
          <p:cNvPr id="196611" name="Content Placeholder 2">
            <a:extLst>
              <a:ext uri="{FF2B5EF4-FFF2-40B4-BE49-F238E27FC236}">
                <a16:creationId xmlns:a16="http://schemas.microsoft.com/office/drawing/2014/main" id="{50A6E44D-B56E-45DA-B295-76821F2565EA}"/>
              </a:ext>
            </a:extLst>
          </p:cNvPr>
          <p:cNvSpPr>
            <a:spLocks noGrp="1"/>
          </p:cNvSpPr>
          <p:nvPr>
            <p:ph idx="1"/>
          </p:nvPr>
        </p:nvSpPr>
        <p:spPr>
          <a:xfrm>
            <a:off x="822960" y="1321725"/>
            <a:ext cx="7880465" cy="5280322"/>
          </a:xfrm>
        </p:spPr>
        <p:txBody>
          <a:bodyPr>
            <a:normAutofit/>
          </a:bodyPr>
          <a:lstStyle/>
          <a:p>
            <a:r>
              <a:rPr lang="en-US" altLang="en-US" sz="2400" dirty="0" smtClean="0"/>
              <a:t>Weak phonemic awareness leads to difficulties in:</a:t>
            </a:r>
          </a:p>
          <a:p>
            <a:pPr lvl="1"/>
            <a:r>
              <a:rPr lang="en-US" altLang="en-US" sz="2200" dirty="0" smtClean="0"/>
              <a:t>Recognizing same and different phonemes</a:t>
            </a:r>
          </a:p>
          <a:p>
            <a:pPr lvl="1"/>
            <a:r>
              <a:rPr lang="en-US" altLang="en-US" sz="2200" dirty="0" smtClean="0"/>
              <a:t>Identifying the number and order of sounds in words</a:t>
            </a:r>
          </a:p>
          <a:p>
            <a:pPr lvl="1"/>
            <a:r>
              <a:rPr lang="en-US" altLang="en-US" sz="2200" dirty="0" smtClean="0"/>
              <a:t>Blending sounds in words</a:t>
            </a:r>
          </a:p>
          <a:p>
            <a:pPr lvl="1"/>
            <a:r>
              <a:rPr lang="en-US" altLang="en-US" sz="2200" dirty="0" smtClean="0"/>
              <a:t>Word attack</a:t>
            </a:r>
          </a:p>
          <a:p>
            <a:pPr lvl="1"/>
            <a:r>
              <a:rPr lang="en-US" altLang="en-US" sz="2200" dirty="0" smtClean="0"/>
              <a:t>Spelling and syllabification</a:t>
            </a:r>
          </a:p>
          <a:p>
            <a:endParaRPr lang="en-US" altLang="en-US" sz="2400" dirty="0"/>
          </a:p>
          <a:p>
            <a:r>
              <a:rPr lang="en-US" altLang="en-US" sz="2400" dirty="0" smtClean="0"/>
              <a:t>Developing an oral-motor, visual and auditory feedback system</a:t>
            </a:r>
          </a:p>
          <a:p>
            <a:pPr lvl="1"/>
            <a:r>
              <a:rPr lang="en-US" altLang="en-US" sz="2200" dirty="0" smtClean="0"/>
              <a:t>Identify number and order of phonemes in syllables and words</a:t>
            </a:r>
          </a:p>
          <a:p>
            <a:pPr marL="457200" lvl="1" indent="0">
              <a:buNone/>
            </a:pPr>
            <a:endParaRPr lang="en-US" altLang="en-US" sz="2200" dirty="0"/>
          </a:p>
        </p:txBody>
      </p:sp>
    </p:spTree>
    <p:extLst>
      <p:ext uri="{BB962C8B-B14F-4D97-AF65-F5344CB8AC3E}">
        <p14:creationId xmlns:p14="http://schemas.microsoft.com/office/powerpoint/2010/main" val="3611642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2E09D0B2-104D-4B0C-BF2B-664D7221A008}"/>
              </a:ext>
            </a:extLst>
          </p:cNvPr>
          <p:cNvSpPr>
            <a:spLocks noGrp="1" noChangeArrowheads="1"/>
          </p:cNvSpPr>
          <p:nvPr>
            <p:ph type="title"/>
          </p:nvPr>
        </p:nvSpPr>
        <p:spPr>
          <a:xfrm>
            <a:off x="1546617" y="319310"/>
            <a:ext cx="6589199" cy="1280890"/>
          </a:xfrm>
        </p:spPr>
        <p:txBody>
          <a:bodyPr>
            <a:normAutofit/>
          </a:bodyPr>
          <a:lstStyle/>
          <a:p>
            <a:pPr fontAlgn="auto">
              <a:spcAft>
                <a:spcPts val="0"/>
              </a:spcAft>
              <a:defRPr/>
            </a:pPr>
            <a:r>
              <a:rPr lang="en-US" dirty="0">
                <a:solidFill>
                  <a:schemeClr val="tx2">
                    <a:satMod val="130000"/>
                  </a:schemeClr>
                </a:solidFill>
              </a:rPr>
              <a:t>Visualizing &amp;</a:t>
            </a:r>
            <a:r>
              <a:rPr lang="en-US" dirty="0" smtClean="0">
                <a:solidFill>
                  <a:schemeClr val="tx2">
                    <a:satMod val="130000"/>
                  </a:schemeClr>
                </a:solidFill>
              </a:rPr>
              <a:t> </a:t>
            </a:r>
            <a:r>
              <a:rPr lang="en-US" dirty="0">
                <a:solidFill>
                  <a:schemeClr val="tx2">
                    <a:satMod val="130000"/>
                  </a:schemeClr>
                </a:solidFill>
              </a:rPr>
              <a:t>Verbalizing </a:t>
            </a:r>
            <a:br>
              <a:rPr lang="en-US" dirty="0">
                <a:solidFill>
                  <a:schemeClr val="tx2">
                    <a:satMod val="130000"/>
                  </a:schemeClr>
                </a:solidFill>
              </a:rPr>
            </a:br>
            <a:r>
              <a:rPr lang="en-US" dirty="0" err="1" smtClean="0">
                <a:solidFill>
                  <a:schemeClr val="tx2">
                    <a:satMod val="130000"/>
                  </a:schemeClr>
                </a:solidFill>
              </a:rPr>
              <a:t>Lindamood</a:t>
            </a:r>
            <a:r>
              <a:rPr lang="en-US" dirty="0" smtClean="0">
                <a:solidFill>
                  <a:schemeClr val="tx2">
                    <a:satMod val="130000"/>
                  </a:schemeClr>
                </a:solidFill>
              </a:rPr>
              <a:t>-Bell</a:t>
            </a:r>
            <a:endParaRPr lang="en-US" dirty="0">
              <a:solidFill>
                <a:schemeClr val="tx2">
                  <a:satMod val="130000"/>
                </a:schemeClr>
              </a:solidFill>
            </a:endParaRPr>
          </a:p>
        </p:txBody>
      </p:sp>
      <p:sp>
        <p:nvSpPr>
          <p:cNvPr id="182275" name="Rectangle 3">
            <a:extLst>
              <a:ext uri="{FF2B5EF4-FFF2-40B4-BE49-F238E27FC236}">
                <a16:creationId xmlns:a16="http://schemas.microsoft.com/office/drawing/2014/main" id="{98A64764-FCB0-44E5-B8B7-29B31DDC0B20}"/>
              </a:ext>
            </a:extLst>
          </p:cNvPr>
          <p:cNvSpPr>
            <a:spLocks noGrp="1" noChangeArrowheads="1"/>
          </p:cNvSpPr>
          <p:nvPr>
            <p:ph idx="1"/>
          </p:nvPr>
        </p:nvSpPr>
        <p:spPr>
          <a:xfrm>
            <a:off x="1359877" y="2133600"/>
            <a:ext cx="7174523" cy="4603262"/>
          </a:xfrm>
        </p:spPr>
        <p:txBody>
          <a:bodyPr/>
          <a:lstStyle/>
          <a:p>
            <a:pPr>
              <a:lnSpc>
                <a:spcPct val="90000"/>
              </a:lnSpc>
            </a:pPr>
            <a:r>
              <a:rPr lang="en-US" altLang="en-US" sz="2400" dirty="0"/>
              <a:t>Gestalt imagery is a primary factor basic to the process involved in oral and written language comprehension, language expression, and critical thinking.</a:t>
            </a:r>
          </a:p>
          <a:p>
            <a:pPr>
              <a:lnSpc>
                <a:spcPct val="90000"/>
              </a:lnSpc>
            </a:pPr>
            <a:endParaRPr lang="en-US" altLang="en-US" sz="2400" dirty="0"/>
          </a:p>
          <a:p>
            <a:pPr>
              <a:lnSpc>
                <a:spcPct val="90000"/>
              </a:lnSpc>
            </a:pPr>
            <a:r>
              <a:rPr lang="en-US" altLang="en-US" sz="2400" dirty="0"/>
              <a:t>Sensory information connects us to language and thought</a:t>
            </a:r>
          </a:p>
          <a:p>
            <a:pPr>
              <a:lnSpc>
                <a:spcPct val="90000"/>
              </a:lnSpc>
              <a:buFontTx/>
              <a:buNone/>
            </a:pPr>
            <a:r>
              <a:rPr lang="en-US" altLang="en-US" sz="2400" i="1" dirty="0"/>
              <a:t>       </a:t>
            </a:r>
            <a:endParaRPr lang="en-US" altLang="en-US" sz="2400" i="1" dirty="0" smtClean="0"/>
          </a:p>
          <a:p>
            <a:pPr>
              <a:lnSpc>
                <a:spcPct val="90000"/>
              </a:lnSpc>
              <a:buFontTx/>
              <a:buNone/>
            </a:pPr>
            <a:r>
              <a:rPr lang="en-US" altLang="en-US" sz="2400" i="1" dirty="0"/>
              <a:t>	</a:t>
            </a:r>
            <a:r>
              <a:rPr lang="en-US" altLang="en-US" sz="2400" i="1" dirty="0" smtClean="0"/>
              <a:t>“</a:t>
            </a:r>
            <a:r>
              <a:rPr lang="en-US" altLang="en-US" sz="2400" i="1" dirty="0"/>
              <a:t>I make the movies when I read”</a:t>
            </a:r>
          </a:p>
          <a:p>
            <a:pPr>
              <a:lnSpc>
                <a:spcPct val="90000"/>
              </a:lnSpc>
              <a:buFontTx/>
              <a:buNone/>
            </a:pPr>
            <a:endParaRPr lang="en-US" altLang="en-US" sz="2400" i="1" dirty="0"/>
          </a:p>
          <a:p>
            <a:pPr>
              <a:lnSpc>
                <a:spcPct val="90000"/>
              </a:lnSpc>
              <a:buFontTx/>
              <a:buNone/>
            </a:pPr>
            <a:endParaRPr lang="en-US" altLang="en-US" dirty="0"/>
          </a:p>
        </p:txBody>
      </p:sp>
    </p:spTree>
    <p:extLst>
      <p:ext uri="{BB962C8B-B14F-4D97-AF65-F5344CB8AC3E}">
        <p14:creationId xmlns:p14="http://schemas.microsoft.com/office/powerpoint/2010/main" val="2797137884"/>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A0B41065-68D3-45F2-AAB6-22C954FB7967}"/>
              </a:ext>
            </a:extLst>
          </p:cNvPr>
          <p:cNvSpPr>
            <a:spLocks noGrp="1" noChangeArrowheads="1"/>
          </p:cNvSpPr>
          <p:nvPr>
            <p:ph type="title"/>
          </p:nvPr>
        </p:nvSpPr>
        <p:spPr>
          <a:xfrm>
            <a:off x="1288709" y="139557"/>
            <a:ext cx="6589199" cy="1280890"/>
          </a:xfrm>
        </p:spPr>
        <p:txBody>
          <a:bodyPr/>
          <a:lstStyle/>
          <a:p>
            <a:pPr fontAlgn="auto">
              <a:spcAft>
                <a:spcPts val="0"/>
              </a:spcAft>
              <a:defRPr/>
            </a:pPr>
            <a:r>
              <a:rPr lang="en-US" dirty="0">
                <a:solidFill>
                  <a:schemeClr val="tx2">
                    <a:satMod val="130000"/>
                  </a:schemeClr>
                </a:solidFill>
              </a:rPr>
              <a:t>Visualizing and Verbalizing </a:t>
            </a:r>
          </a:p>
        </p:txBody>
      </p:sp>
      <p:sp>
        <p:nvSpPr>
          <p:cNvPr id="189443" name="Rectangle 3">
            <a:extLst>
              <a:ext uri="{FF2B5EF4-FFF2-40B4-BE49-F238E27FC236}">
                <a16:creationId xmlns:a16="http://schemas.microsoft.com/office/drawing/2014/main" id="{1729A98C-B3CE-4887-87C5-64E21F3BDB57}"/>
              </a:ext>
            </a:extLst>
          </p:cNvPr>
          <p:cNvSpPr>
            <a:spLocks noGrp="1" noChangeArrowheads="1"/>
          </p:cNvSpPr>
          <p:nvPr>
            <p:ph idx="1"/>
          </p:nvPr>
        </p:nvSpPr>
        <p:spPr>
          <a:xfrm>
            <a:off x="1377931" y="1710432"/>
            <a:ext cx="6591985" cy="4548554"/>
          </a:xfrm>
        </p:spPr>
        <p:txBody>
          <a:bodyPr>
            <a:normAutofit/>
          </a:bodyPr>
          <a:lstStyle/>
          <a:p>
            <a:pPr>
              <a:lnSpc>
                <a:spcPct val="90000"/>
              </a:lnSpc>
            </a:pPr>
            <a:r>
              <a:rPr lang="en-US" altLang="en-US" sz="2400" dirty="0"/>
              <a:t>Present and teach use of structure words to aid in DETAILED verbalizations</a:t>
            </a:r>
          </a:p>
          <a:p>
            <a:pPr lvl="1">
              <a:lnSpc>
                <a:spcPct val="90000"/>
              </a:lnSpc>
            </a:pPr>
            <a:r>
              <a:rPr lang="en-US" altLang="en-US" sz="2400" dirty="0"/>
              <a:t>What                         Movement</a:t>
            </a:r>
          </a:p>
          <a:p>
            <a:pPr lvl="1">
              <a:lnSpc>
                <a:spcPct val="90000"/>
              </a:lnSpc>
            </a:pPr>
            <a:r>
              <a:rPr lang="en-US" altLang="en-US" sz="2400" dirty="0"/>
              <a:t>Size                            Mood</a:t>
            </a:r>
          </a:p>
          <a:p>
            <a:pPr lvl="1">
              <a:lnSpc>
                <a:spcPct val="90000"/>
              </a:lnSpc>
            </a:pPr>
            <a:r>
              <a:rPr lang="en-US" altLang="en-US" sz="2400" dirty="0"/>
              <a:t>Color                         Background</a:t>
            </a:r>
          </a:p>
          <a:p>
            <a:pPr lvl="1">
              <a:lnSpc>
                <a:spcPct val="90000"/>
              </a:lnSpc>
            </a:pPr>
            <a:r>
              <a:rPr lang="en-US" altLang="en-US" sz="2400" dirty="0"/>
              <a:t>Number                     Perspective</a:t>
            </a:r>
          </a:p>
          <a:p>
            <a:pPr lvl="1">
              <a:lnSpc>
                <a:spcPct val="90000"/>
              </a:lnSpc>
            </a:pPr>
            <a:r>
              <a:rPr lang="en-US" altLang="en-US" sz="2400" dirty="0"/>
              <a:t>Shape                        When</a:t>
            </a:r>
          </a:p>
          <a:p>
            <a:pPr lvl="1">
              <a:lnSpc>
                <a:spcPct val="90000"/>
              </a:lnSpc>
            </a:pPr>
            <a:r>
              <a:rPr lang="en-US" altLang="en-US" sz="2400" dirty="0"/>
              <a:t>Where                        Sound</a:t>
            </a:r>
          </a:p>
        </p:txBody>
      </p:sp>
    </p:spTree>
    <p:extLst>
      <p:ext uri="{BB962C8B-B14F-4D97-AF65-F5344CB8AC3E}">
        <p14:creationId xmlns:p14="http://schemas.microsoft.com/office/powerpoint/2010/main" val="1739154902"/>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90EE8605-A698-4FA3-96EB-8B88BDC3CC99}"/>
              </a:ext>
            </a:extLst>
          </p:cNvPr>
          <p:cNvSpPr>
            <a:spLocks noGrp="1" noChangeArrowheads="1"/>
          </p:cNvSpPr>
          <p:nvPr>
            <p:ph type="title"/>
          </p:nvPr>
        </p:nvSpPr>
        <p:spPr>
          <a:xfrm>
            <a:off x="1710740" y="342756"/>
            <a:ext cx="6589199" cy="1280890"/>
          </a:xfrm>
        </p:spPr>
        <p:txBody>
          <a:bodyPr>
            <a:normAutofit/>
          </a:bodyPr>
          <a:lstStyle/>
          <a:p>
            <a:pPr fontAlgn="auto">
              <a:spcAft>
                <a:spcPts val="0"/>
              </a:spcAft>
              <a:defRPr/>
            </a:pPr>
            <a:r>
              <a:rPr lang="en-US" sz="4000" dirty="0">
                <a:solidFill>
                  <a:schemeClr val="tx2">
                    <a:satMod val="130000"/>
                  </a:schemeClr>
                </a:solidFill>
              </a:rPr>
              <a:t>Vanilla Vocabulary</a:t>
            </a:r>
            <a:br>
              <a:rPr lang="en-US" sz="4000" dirty="0">
                <a:solidFill>
                  <a:schemeClr val="tx2">
                    <a:satMod val="130000"/>
                  </a:schemeClr>
                </a:solidFill>
              </a:rPr>
            </a:br>
            <a:r>
              <a:rPr lang="en-US" dirty="0" err="1">
                <a:solidFill>
                  <a:schemeClr val="tx2">
                    <a:satMod val="130000"/>
                  </a:schemeClr>
                </a:solidFill>
              </a:rPr>
              <a:t>Nanci</a:t>
            </a:r>
            <a:r>
              <a:rPr lang="en-US" dirty="0">
                <a:solidFill>
                  <a:schemeClr val="tx2">
                    <a:satMod val="130000"/>
                  </a:schemeClr>
                </a:solidFill>
              </a:rPr>
              <a:t> Bell</a:t>
            </a:r>
          </a:p>
        </p:txBody>
      </p:sp>
      <p:sp>
        <p:nvSpPr>
          <p:cNvPr id="190467" name="Rectangle 3">
            <a:extLst>
              <a:ext uri="{FF2B5EF4-FFF2-40B4-BE49-F238E27FC236}">
                <a16:creationId xmlns:a16="http://schemas.microsoft.com/office/drawing/2014/main" id="{E0992C02-0F7B-4C23-9C53-DEAF8B47F34B}"/>
              </a:ext>
            </a:extLst>
          </p:cNvPr>
          <p:cNvSpPr>
            <a:spLocks noGrp="1" noChangeArrowheads="1"/>
          </p:cNvSpPr>
          <p:nvPr>
            <p:ph idx="1"/>
          </p:nvPr>
        </p:nvSpPr>
        <p:spPr/>
        <p:txBody>
          <a:bodyPr>
            <a:normAutofit/>
          </a:bodyPr>
          <a:lstStyle/>
          <a:p>
            <a:r>
              <a:rPr lang="en-US" altLang="en-US" sz="2400" dirty="0"/>
              <a:t>Develops vocabulary through imagery-Visualizing and Verbalizing</a:t>
            </a:r>
          </a:p>
          <a:p>
            <a:pPr lvl="1"/>
            <a:endParaRPr lang="en-US" altLang="en-US" sz="2400" dirty="0"/>
          </a:p>
          <a:p>
            <a:pPr lvl="1"/>
            <a:r>
              <a:rPr lang="en-US" altLang="en-US" sz="2400" dirty="0"/>
              <a:t>Verbalize and gesture the visualization</a:t>
            </a:r>
          </a:p>
          <a:p>
            <a:pPr lvl="1"/>
            <a:r>
              <a:rPr lang="en-US" altLang="en-US" sz="2400" dirty="0"/>
              <a:t>Verbalize own sentence and definition</a:t>
            </a:r>
          </a:p>
          <a:p>
            <a:pPr lvl="1"/>
            <a:r>
              <a:rPr lang="en-US" altLang="en-US" sz="2400" dirty="0"/>
              <a:t>Experience words in context of story</a:t>
            </a:r>
          </a:p>
          <a:p>
            <a:pPr lvl="1">
              <a:buFontTx/>
              <a:buNone/>
            </a:pPr>
            <a:r>
              <a:rPr lang="en-US" altLang="en-US" sz="2400" i="1" dirty="0"/>
              <a:t>	</a:t>
            </a:r>
          </a:p>
        </p:txBody>
      </p:sp>
    </p:spTree>
    <p:extLst>
      <p:ext uri="{BB962C8B-B14F-4D97-AF65-F5344CB8AC3E}">
        <p14:creationId xmlns:p14="http://schemas.microsoft.com/office/powerpoint/2010/main" val="3240927444"/>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82CAA3C2-9BD3-4ED9-9034-E881D3308537}"/>
              </a:ext>
            </a:extLst>
          </p:cNvPr>
          <p:cNvSpPr>
            <a:spLocks noGrp="1" noChangeArrowheads="1"/>
          </p:cNvSpPr>
          <p:nvPr>
            <p:ph type="title"/>
          </p:nvPr>
        </p:nvSpPr>
        <p:spPr>
          <a:xfrm>
            <a:off x="1491908" y="170818"/>
            <a:ext cx="6589199" cy="1280890"/>
          </a:xfrm>
        </p:spPr>
        <p:txBody>
          <a:bodyPr>
            <a:noAutofit/>
          </a:bodyPr>
          <a:lstStyle/>
          <a:p>
            <a:pPr fontAlgn="auto">
              <a:spcAft>
                <a:spcPts val="0"/>
              </a:spcAft>
              <a:defRPr/>
            </a:pPr>
            <a:r>
              <a:rPr lang="en-US" sz="4000" dirty="0">
                <a:solidFill>
                  <a:schemeClr val="tx2">
                    <a:satMod val="130000"/>
                  </a:schemeClr>
                </a:solidFill>
              </a:rPr>
              <a:t>Vanilla Vocabulary Examples</a:t>
            </a:r>
          </a:p>
        </p:txBody>
      </p:sp>
      <p:sp>
        <p:nvSpPr>
          <p:cNvPr id="191491" name="Rectangle 3">
            <a:extLst>
              <a:ext uri="{FF2B5EF4-FFF2-40B4-BE49-F238E27FC236}">
                <a16:creationId xmlns:a16="http://schemas.microsoft.com/office/drawing/2014/main" id="{4D301DA1-01DB-49D3-A59B-CEA515688902}"/>
              </a:ext>
            </a:extLst>
          </p:cNvPr>
          <p:cNvSpPr>
            <a:spLocks noGrp="1" noChangeArrowheads="1"/>
          </p:cNvSpPr>
          <p:nvPr>
            <p:ph idx="1"/>
          </p:nvPr>
        </p:nvSpPr>
        <p:spPr>
          <a:xfrm>
            <a:off x="1047262" y="1828800"/>
            <a:ext cx="7913857" cy="4912822"/>
          </a:xfrm>
        </p:spPr>
        <p:txBody>
          <a:bodyPr>
            <a:normAutofit/>
          </a:bodyPr>
          <a:lstStyle/>
          <a:p>
            <a:pPr>
              <a:lnSpc>
                <a:spcPct val="80000"/>
              </a:lnSpc>
            </a:pPr>
            <a:r>
              <a:rPr lang="en-US" altLang="en-US" sz="2600" i="1" dirty="0"/>
              <a:t>Brilliant: very bright or sparkling;</a:t>
            </a:r>
          </a:p>
          <a:p>
            <a:pPr>
              <a:lnSpc>
                <a:spcPct val="80000"/>
              </a:lnSpc>
              <a:buFontTx/>
              <a:buNone/>
            </a:pPr>
            <a:r>
              <a:rPr lang="en-US" altLang="en-US" sz="2600" i="1" dirty="0"/>
              <a:t>                   very, very intelligent</a:t>
            </a:r>
          </a:p>
          <a:p>
            <a:pPr>
              <a:lnSpc>
                <a:spcPct val="80000"/>
              </a:lnSpc>
              <a:buFontTx/>
              <a:buNone/>
            </a:pPr>
            <a:r>
              <a:rPr lang="en-US" altLang="en-US" sz="2000" i="1" dirty="0"/>
              <a:t>1)</a:t>
            </a:r>
            <a:r>
              <a:rPr lang="en-US" altLang="en-US" sz="2000" dirty="0"/>
              <a:t>The queen’s brilliant diamond necklace flashed in the sun.</a:t>
            </a:r>
          </a:p>
          <a:p>
            <a:pPr>
              <a:lnSpc>
                <a:spcPct val="80000"/>
              </a:lnSpc>
              <a:buFontTx/>
              <a:buNone/>
            </a:pPr>
            <a:endParaRPr lang="en-US" altLang="en-US" sz="2000" dirty="0" smtClean="0"/>
          </a:p>
          <a:p>
            <a:pPr>
              <a:lnSpc>
                <a:spcPct val="80000"/>
              </a:lnSpc>
              <a:buFontTx/>
              <a:buNone/>
            </a:pPr>
            <a:r>
              <a:rPr lang="en-US" altLang="en-US" sz="2000" dirty="0" smtClean="0"/>
              <a:t>2</a:t>
            </a:r>
            <a:r>
              <a:rPr lang="en-US" altLang="en-US" sz="2000" dirty="0"/>
              <a:t>) The moonlight was so brilliant that I could see my shadow on the ground behind me.</a:t>
            </a:r>
          </a:p>
          <a:p>
            <a:pPr>
              <a:lnSpc>
                <a:spcPct val="80000"/>
              </a:lnSpc>
              <a:buFontTx/>
              <a:buNone/>
            </a:pPr>
            <a:endParaRPr lang="en-US" altLang="en-US" sz="2000" dirty="0" smtClean="0"/>
          </a:p>
          <a:p>
            <a:pPr>
              <a:lnSpc>
                <a:spcPct val="80000"/>
              </a:lnSpc>
              <a:buFontTx/>
              <a:buNone/>
            </a:pPr>
            <a:r>
              <a:rPr lang="en-US" altLang="en-US" sz="2000" dirty="0" smtClean="0"/>
              <a:t>3)Albert </a:t>
            </a:r>
            <a:r>
              <a:rPr lang="en-US" altLang="en-US" sz="2000" dirty="0"/>
              <a:t>Einstein was on of the most brilliant scientists whoever lived.</a:t>
            </a:r>
          </a:p>
          <a:p>
            <a:pPr>
              <a:lnSpc>
                <a:spcPct val="80000"/>
              </a:lnSpc>
              <a:buFontTx/>
              <a:buNone/>
            </a:pPr>
            <a:endParaRPr lang="en-US" altLang="en-US" sz="2000" i="1" dirty="0" smtClean="0"/>
          </a:p>
          <a:p>
            <a:pPr>
              <a:lnSpc>
                <a:spcPct val="80000"/>
              </a:lnSpc>
              <a:buFontTx/>
              <a:buNone/>
            </a:pPr>
            <a:r>
              <a:rPr lang="en-US" altLang="en-US" sz="2000" i="1" dirty="0" smtClean="0"/>
              <a:t>4</a:t>
            </a:r>
            <a:r>
              <a:rPr lang="en-US" altLang="en-US" sz="2000" i="1" dirty="0"/>
              <a:t>) </a:t>
            </a:r>
            <a:r>
              <a:rPr lang="en-US" altLang="en-US" sz="2000" dirty="0"/>
              <a:t>Dan gets good grades because he studies every night, not because he is brilliant.</a:t>
            </a:r>
          </a:p>
          <a:p>
            <a:pPr>
              <a:lnSpc>
                <a:spcPct val="80000"/>
              </a:lnSpc>
              <a:buFontTx/>
              <a:buNone/>
            </a:pPr>
            <a:endParaRPr lang="en-US" altLang="en-US" sz="2800" dirty="0"/>
          </a:p>
        </p:txBody>
      </p:sp>
    </p:spTree>
    <p:extLst>
      <p:ext uri="{BB962C8B-B14F-4D97-AF65-F5344CB8AC3E}">
        <p14:creationId xmlns:p14="http://schemas.microsoft.com/office/powerpoint/2010/main" val="739848093"/>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p:cNvSpPr>
            <a:spLocks noGrp="1"/>
          </p:cNvSpPr>
          <p:nvPr>
            <p:ph type="title"/>
          </p:nvPr>
        </p:nvSpPr>
        <p:spPr>
          <a:xfrm>
            <a:off x="1795560" y="283288"/>
            <a:ext cx="6589199" cy="1280890"/>
          </a:xfrm>
        </p:spPr>
        <p:txBody>
          <a:bodyPr/>
          <a:lstStyle/>
          <a:p>
            <a:r>
              <a:rPr lang="en-US" dirty="0" err="1" smtClean="0"/>
              <a:t>Wisnia</a:t>
            </a:r>
            <a:r>
              <a:rPr lang="en-US" dirty="0" smtClean="0"/>
              <a:t> </a:t>
            </a:r>
            <a:r>
              <a:rPr lang="en-US" dirty="0" err="1" smtClean="0"/>
              <a:t>Kapp</a:t>
            </a:r>
            <a:r>
              <a:rPr lang="en-US" dirty="0" smtClean="0"/>
              <a:t> Reading Program (WKRP)</a:t>
            </a:r>
          </a:p>
        </p:txBody>
      </p:sp>
      <p:sp>
        <p:nvSpPr>
          <p:cNvPr id="303107" name="Content Placeholder 2"/>
          <p:cNvSpPr>
            <a:spLocks noGrp="1"/>
          </p:cNvSpPr>
          <p:nvPr>
            <p:ph idx="1"/>
          </p:nvPr>
        </p:nvSpPr>
        <p:spPr>
          <a:xfrm>
            <a:off x="838200" y="1282931"/>
            <a:ext cx="8503920" cy="5026152"/>
          </a:xfrm>
        </p:spPr>
        <p:txBody>
          <a:bodyPr>
            <a:normAutofit fontScale="85000" lnSpcReduction="20000"/>
          </a:bodyPr>
          <a:lstStyle/>
          <a:p>
            <a:pPr marL="0" indent="0">
              <a:buNone/>
            </a:pPr>
            <a:endParaRPr lang="en-US" sz="2500" dirty="0" smtClean="0"/>
          </a:p>
          <a:p>
            <a:r>
              <a:rPr lang="en-US" sz="2500" dirty="0" smtClean="0"/>
              <a:t>Multimodality</a:t>
            </a:r>
          </a:p>
          <a:p>
            <a:r>
              <a:rPr lang="en-US" sz="2500" dirty="0" smtClean="0"/>
              <a:t>Sound Symbol Association</a:t>
            </a:r>
          </a:p>
          <a:p>
            <a:r>
              <a:rPr lang="en-US" sz="2500" dirty="0" smtClean="0"/>
              <a:t>Nonsense Word Reading</a:t>
            </a:r>
          </a:p>
          <a:p>
            <a:r>
              <a:rPr lang="en-US" sz="2500" dirty="0" smtClean="0"/>
              <a:t>Vowel and Consonant Digraphs</a:t>
            </a:r>
          </a:p>
          <a:p>
            <a:r>
              <a:rPr lang="en-US" sz="2500" dirty="0" smtClean="0"/>
              <a:t>Syllables and Sounds</a:t>
            </a:r>
          </a:p>
          <a:p>
            <a:r>
              <a:rPr lang="en-US" sz="2500" dirty="0" smtClean="0"/>
              <a:t>Six Syllable Types</a:t>
            </a:r>
          </a:p>
          <a:p>
            <a:r>
              <a:rPr lang="en-US" sz="2500" dirty="0" smtClean="0"/>
              <a:t>Complex </a:t>
            </a:r>
            <a:r>
              <a:rPr lang="en-US" sz="2500" dirty="0"/>
              <a:t>Orthographic Elements:</a:t>
            </a:r>
          </a:p>
          <a:p>
            <a:pPr lvl="1"/>
            <a:r>
              <a:rPr lang="en-US" sz="2500" dirty="0"/>
              <a:t>Consonant blends (</a:t>
            </a:r>
            <a:r>
              <a:rPr lang="en-US" sz="2500" dirty="0" err="1"/>
              <a:t>bl</a:t>
            </a:r>
            <a:r>
              <a:rPr lang="en-US" sz="2500" dirty="0"/>
              <a:t>, </a:t>
            </a:r>
            <a:r>
              <a:rPr lang="en-US" sz="2500" dirty="0" err="1"/>
              <a:t>st</a:t>
            </a:r>
            <a:r>
              <a:rPr lang="en-US" sz="2500" dirty="0"/>
              <a:t>, </a:t>
            </a:r>
            <a:r>
              <a:rPr lang="en-US" sz="2500" dirty="0" err="1"/>
              <a:t>nd</a:t>
            </a:r>
            <a:r>
              <a:rPr lang="en-US" sz="2500" dirty="0"/>
              <a:t>)</a:t>
            </a:r>
          </a:p>
          <a:p>
            <a:pPr lvl="1"/>
            <a:r>
              <a:rPr lang="en-US" sz="2500" dirty="0"/>
              <a:t>Consonant digraphs (</a:t>
            </a:r>
            <a:r>
              <a:rPr lang="en-US" sz="2500" dirty="0" err="1"/>
              <a:t>sh</a:t>
            </a:r>
            <a:r>
              <a:rPr lang="en-US" sz="2500" dirty="0"/>
              <a:t>, </a:t>
            </a:r>
            <a:r>
              <a:rPr lang="en-US" sz="2500" dirty="0" err="1"/>
              <a:t>th</a:t>
            </a:r>
            <a:r>
              <a:rPr lang="en-US" sz="2500" dirty="0"/>
              <a:t>, </a:t>
            </a:r>
            <a:r>
              <a:rPr lang="en-US" sz="2500" dirty="0" err="1"/>
              <a:t>wh</a:t>
            </a:r>
            <a:r>
              <a:rPr lang="en-US" sz="2500" dirty="0"/>
              <a:t>, </a:t>
            </a:r>
            <a:r>
              <a:rPr lang="en-US" sz="2500" dirty="0" err="1"/>
              <a:t>ch</a:t>
            </a:r>
            <a:r>
              <a:rPr lang="en-US" sz="2500" dirty="0"/>
              <a:t>)</a:t>
            </a:r>
          </a:p>
          <a:p>
            <a:pPr lvl="1"/>
            <a:r>
              <a:rPr lang="en-US" sz="2500" dirty="0"/>
              <a:t>Vowel digraphs (</a:t>
            </a:r>
            <a:r>
              <a:rPr lang="en-US" sz="2500" dirty="0" err="1"/>
              <a:t>ea</a:t>
            </a:r>
            <a:r>
              <a:rPr lang="en-US" sz="2500" dirty="0"/>
              <a:t>, </a:t>
            </a:r>
            <a:r>
              <a:rPr lang="en-US" sz="2500" dirty="0" err="1"/>
              <a:t>ee</a:t>
            </a:r>
            <a:r>
              <a:rPr lang="en-US" sz="2500" dirty="0"/>
              <a:t>, </a:t>
            </a:r>
            <a:r>
              <a:rPr lang="en-US" sz="2500" dirty="0" err="1"/>
              <a:t>oa</a:t>
            </a:r>
            <a:r>
              <a:rPr lang="en-US" sz="2500" dirty="0"/>
              <a:t>, </a:t>
            </a:r>
            <a:r>
              <a:rPr lang="en-US" sz="2500" dirty="0" err="1"/>
              <a:t>oo</a:t>
            </a:r>
            <a:r>
              <a:rPr lang="en-US" sz="2500" dirty="0"/>
              <a:t>)</a:t>
            </a:r>
          </a:p>
          <a:p>
            <a:pPr lvl="1"/>
            <a:r>
              <a:rPr lang="en-US" sz="2500" dirty="0" err="1"/>
              <a:t>Dipthongs</a:t>
            </a:r>
            <a:r>
              <a:rPr lang="en-US" sz="2500" dirty="0"/>
              <a:t> (aw, au, </a:t>
            </a:r>
            <a:r>
              <a:rPr lang="en-US" sz="2500" dirty="0" err="1"/>
              <a:t>ou</a:t>
            </a:r>
            <a:r>
              <a:rPr lang="en-US" sz="2500" dirty="0"/>
              <a:t>, </a:t>
            </a:r>
            <a:r>
              <a:rPr lang="en-US" sz="2500" dirty="0" err="1"/>
              <a:t>ow</a:t>
            </a:r>
            <a:r>
              <a:rPr lang="en-US" sz="2500" dirty="0"/>
              <a:t>)</a:t>
            </a:r>
          </a:p>
          <a:p>
            <a:pPr lvl="1"/>
            <a:r>
              <a:rPr lang="en-US" sz="2500" dirty="0"/>
              <a:t>Phonograms (</a:t>
            </a:r>
            <a:r>
              <a:rPr lang="en-US" sz="2500" dirty="0" err="1"/>
              <a:t>ight</a:t>
            </a:r>
            <a:r>
              <a:rPr lang="en-US" sz="2500" dirty="0"/>
              <a:t>, </a:t>
            </a:r>
            <a:r>
              <a:rPr lang="en-US" sz="2500" dirty="0" err="1"/>
              <a:t>oug</a:t>
            </a:r>
            <a:r>
              <a:rPr lang="en-US" sz="2500" dirty="0"/>
              <a:t>, </a:t>
            </a:r>
            <a:r>
              <a:rPr lang="en-US" sz="2500" dirty="0" err="1"/>
              <a:t>tion</a:t>
            </a:r>
            <a:r>
              <a:rPr lang="en-US" sz="2500" dirty="0"/>
              <a:t>)</a:t>
            </a:r>
          </a:p>
          <a:p>
            <a:pPr>
              <a:buNone/>
            </a:pPr>
            <a:endParaRPr lang="en-US" i="1" dirty="0"/>
          </a:p>
          <a:p>
            <a:endParaRPr lang="en-US" sz="2500" dirty="0" smtClean="0"/>
          </a:p>
        </p:txBody>
      </p:sp>
    </p:spTree>
    <p:extLst>
      <p:ext uri="{BB962C8B-B14F-4D97-AF65-F5344CB8AC3E}">
        <p14:creationId xmlns:p14="http://schemas.microsoft.com/office/powerpoint/2010/main" val="36795953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322D6EAE-D049-4437-99C5-FBA67BC86503}"/>
              </a:ext>
            </a:extLst>
          </p:cNvPr>
          <p:cNvSpPr>
            <a:spLocks noGrp="1" noChangeArrowheads="1"/>
          </p:cNvSpPr>
          <p:nvPr>
            <p:ph type="title"/>
          </p:nvPr>
        </p:nvSpPr>
        <p:spPr>
          <a:xfrm>
            <a:off x="1734600" y="264602"/>
            <a:ext cx="6589199" cy="1280890"/>
          </a:xfrm>
        </p:spPr>
        <p:txBody>
          <a:bodyPr/>
          <a:lstStyle/>
          <a:p>
            <a:pPr fontAlgn="auto">
              <a:spcAft>
                <a:spcPts val="0"/>
              </a:spcAft>
              <a:defRPr/>
            </a:pPr>
            <a:r>
              <a:rPr lang="en-US" dirty="0">
                <a:solidFill>
                  <a:schemeClr val="tx2">
                    <a:satMod val="130000"/>
                  </a:schemeClr>
                </a:solidFill>
              </a:rPr>
              <a:t>Six Syllable Types</a:t>
            </a:r>
          </a:p>
        </p:txBody>
      </p:sp>
      <p:sp>
        <p:nvSpPr>
          <p:cNvPr id="305155" name="Rectangle 3">
            <a:extLst>
              <a:ext uri="{FF2B5EF4-FFF2-40B4-BE49-F238E27FC236}">
                <a16:creationId xmlns:a16="http://schemas.microsoft.com/office/drawing/2014/main" id="{BEAEF6BE-D13C-4F56-B73E-A052B132BCB3}"/>
              </a:ext>
            </a:extLst>
          </p:cNvPr>
          <p:cNvSpPr>
            <a:spLocks noGrp="1" noChangeArrowheads="1"/>
          </p:cNvSpPr>
          <p:nvPr>
            <p:ph idx="1"/>
          </p:nvPr>
        </p:nvSpPr>
        <p:spPr>
          <a:xfrm>
            <a:off x="1143000" y="1545493"/>
            <a:ext cx="7772400" cy="5144476"/>
          </a:xfrm>
        </p:spPr>
        <p:txBody>
          <a:bodyPr>
            <a:normAutofit fontScale="92500" lnSpcReduction="10000"/>
          </a:bodyPr>
          <a:lstStyle/>
          <a:p>
            <a:pPr marL="365760" indent="-283464" fontAlgn="auto">
              <a:lnSpc>
                <a:spcPct val="80000"/>
              </a:lnSpc>
              <a:spcAft>
                <a:spcPts val="0"/>
              </a:spcAft>
              <a:buFont typeface="Wingdings 2"/>
              <a:buChar char=""/>
              <a:defRPr/>
            </a:pPr>
            <a:r>
              <a:rPr lang="en-US" sz="2400" dirty="0"/>
              <a:t>Closed Syllable: drip</a:t>
            </a:r>
          </a:p>
          <a:p>
            <a:pPr marL="640080" lvl="1" indent="-237744" fontAlgn="auto">
              <a:lnSpc>
                <a:spcPct val="80000"/>
              </a:lnSpc>
              <a:spcAft>
                <a:spcPts val="0"/>
              </a:spcAft>
              <a:buFont typeface="Verdana"/>
              <a:buChar char="◦"/>
              <a:defRPr/>
            </a:pPr>
            <a:r>
              <a:rPr lang="en-US" sz="2400" dirty="0"/>
              <a:t>One vowel closed by one consonant=short vowel</a:t>
            </a:r>
          </a:p>
          <a:p>
            <a:pPr marL="365760" indent="-283464" fontAlgn="auto">
              <a:lnSpc>
                <a:spcPct val="80000"/>
              </a:lnSpc>
              <a:spcAft>
                <a:spcPts val="0"/>
              </a:spcAft>
              <a:buFont typeface="Wingdings 2"/>
              <a:buChar char=""/>
              <a:defRPr/>
            </a:pPr>
            <a:r>
              <a:rPr lang="en-US" sz="2400" dirty="0"/>
              <a:t>Vowel Consonant –</a:t>
            </a:r>
            <a:r>
              <a:rPr lang="en-US" sz="2400" dirty="0" smtClean="0"/>
              <a:t>e: </a:t>
            </a:r>
            <a:r>
              <a:rPr lang="en-US" sz="2400" dirty="0"/>
              <a:t>make</a:t>
            </a:r>
          </a:p>
          <a:p>
            <a:pPr marL="640080" lvl="1" indent="-237744" fontAlgn="auto">
              <a:lnSpc>
                <a:spcPct val="80000"/>
              </a:lnSpc>
              <a:spcAft>
                <a:spcPts val="0"/>
              </a:spcAft>
              <a:buFont typeface="Verdana"/>
              <a:buChar char="◦"/>
              <a:defRPr/>
            </a:pPr>
            <a:r>
              <a:rPr lang="en-US" sz="2400" dirty="0"/>
              <a:t>One vowel before the consonant, ends in e-long vowel</a:t>
            </a:r>
          </a:p>
          <a:p>
            <a:pPr marL="365760" indent="-283464" fontAlgn="auto">
              <a:lnSpc>
                <a:spcPct val="80000"/>
              </a:lnSpc>
              <a:spcAft>
                <a:spcPts val="0"/>
              </a:spcAft>
              <a:buFont typeface="Wingdings 2"/>
              <a:buChar char=""/>
              <a:defRPr/>
            </a:pPr>
            <a:r>
              <a:rPr lang="en-US" sz="2400" dirty="0"/>
              <a:t>Open </a:t>
            </a:r>
            <a:r>
              <a:rPr lang="en-US" sz="2400" dirty="0" smtClean="0"/>
              <a:t>syllable: </a:t>
            </a:r>
            <a:r>
              <a:rPr lang="en-US" sz="2400" dirty="0"/>
              <a:t>hi, me, </a:t>
            </a:r>
            <a:r>
              <a:rPr lang="en-US" sz="2400" dirty="0" err="1"/>
              <a:t>po</a:t>
            </a:r>
            <a:r>
              <a:rPr lang="en-US" sz="2400" dirty="0"/>
              <a:t> (re-</a:t>
            </a:r>
            <a:r>
              <a:rPr lang="en-US" sz="2400" dirty="0" err="1"/>
              <a:t>posess</a:t>
            </a:r>
            <a:r>
              <a:rPr lang="en-US" sz="2400" dirty="0"/>
              <a:t>) </a:t>
            </a:r>
          </a:p>
          <a:p>
            <a:pPr marL="640080" lvl="1" indent="-237744" fontAlgn="auto">
              <a:lnSpc>
                <a:spcPct val="80000"/>
              </a:lnSpc>
              <a:spcAft>
                <a:spcPts val="0"/>
              </a:spcAft>
              <a:buFont typeface="Verdana"/>
              <a:buChar char="◦"/>
              <a:defRPr/>
            </a:pPr>
            <a:r>
              <a:rPr lang="en-US" sz="2400" dirty="0"/>
              <a:t>One vowel ends the syllable= long vowel</a:t>
            </a:r>
          </a:p>
          <a:p>
            <a:pPr marL="365760" indent="-283464" fontAlgn="auto">
              <a:lnSpc>
                <a:spcPct val="80000"/>
              </a:lnSpc>
              <a:spcAft>
                <a:spcPts val="0"/>
              </a:spcAft>
              <a:buFont typeface="Wingdings 2"/>
              <a:buChar char=""/>
              <a:defRPr/>
            </a:pPr>
            <a:r>
              <a:rPr lang="en-US" sz="2400" dirty="0"/>
              <a:t>Consonant –le maple, apple</a:t>
            </a:r>
          </a:p>
          <a:p>
            <a:pPr marL="640080" lvl="1" indent="-237744" fontAlgn="auto">
              <a:lnSpc>
                <a:spcPct val="80000"/>
              </a:lnSpc>
              <a:spcAft>
                <a:spcPts val="0"/>
              </a:spcAft>
              <a:buFont typeface="Verdana"/>
              <a:buChar char="◦"/>
              <a:defRPr/>
            </a:pPr>
            <a:r>
              <a:rPr lang="en-US" sz="2400" dirty="0"/>
              <a:t>At end of multi-syllabic word</a:t>
            </a:r>
          </a:p>
          <a:p>
            <a:pPr marL="365760" indent="-283464" fontAlgn="auto">
              <a:lnSpc>
                <a:spcPct val="80000"/>
              </a:lnSpc>
              <a:spcAft>
                <a:spcPts val="0"/>
              </a:spcAft>
              <a:buFont typeface="Wingdings 2"/>
              <a:buChar char=""/>
              <a:defRPr/>
            </a:pPr>
            <a:r>
              <a:rPr lang="en-US" sz="2400" dirty="0"/>
              <a:t>R-controlled syllable- hard, fort, bird, her, burn</a:t>
            </a:r>
          </a:p>
          <a:p>
            <a:pPr marL="640080" lvl="1" indent="-237744" fontAlgn="auto">
              <a:lnSpc>
                <a:spcPct val="80000"/>
              </a:lnSpc>
              <a:spcAft>
                <a:spcPts val="0"/>
              </a:spcAft>
              <a:buFont typeface="Verdana"/>
              <a:buChar char="◦"/>
              <a:defRPr/>
            </a:pPr>
            <a:r>
              <a:rPr lang="en-US" sz="2400" dirty="0"/>
              <a:t>Vowel sound controlled by r</a:t>
            </a:r>
          </a:p>
          <a:p>
            <a:pPr marL="365760" indent="-283464" fontAlgn="auto">
              <a:lnSpc>
                <a:spcPct val="80000"/>
              </a:lnSpc>
              <a:spcAft>
                <a:spcPts val="0"/>
              </a:spcAft>
              <a:buFont typeface="Wingdings 2"/>
              <a:buChar char=""/>
              <a:defRPr/>
            </a:pPr>
            <a:r>
              <a:rPr lang="en-US" sz="2400" dirty="0"/>
              <a:t>Vowel team or Double vowel- rain, boat, boil, shout</a:t>
            </a:r>
          </a:p>
          <a:p>
            <a:pPr marL="640080" lvl="1" indent="-237744" fontAlgn="auto">
              <a:lnSpc>
                <a:spcPct val="80000"/>
              </a:lnSpc>
              <a:spcAft>
                <a:spcPts val="0"/>
              </a:spcAft>
              <a:buFont typeface="Verdana"/>
              <a:buChar char="◦"/>
              <a:defRPr/>
            </a:pPr>
            <a:r>
              <a:rPr lang="en-US" sz="2400" dirty="0"/>
              <a:t>Includes vowel digraphs and </a:t>
            </a:r>
            <a:r>
              <a:rPr lang="en-US" sz="2400" dirty="0" err="1"/>
              <a:t>dipthongs</a:t>
            </a:r>
            <a:r>
              <a:rPr lang="en-US" sz="2400" dirty="0"/>
              <a:t>, a cluster of 2 or 3 vowels with 1 sound</a:t>
            </a:r>
          </a:p>
        </p:txBody>
      </p:sp>
    </p:spTree>
    <p:extLst>
      <p:ext uri="{BB962C8B-B14F-4D97-AF65-F5344CB8AC3E}">
        <p14:creationId xmlns:p14="http://schemas.microsoft.com/office/powerpoint/2010/main" val="4034849764"/>
      </p:ext>
    </p:extLst>
  </p:cSld>
  <p:clrMapOvr>
    <a:masterClrMapping/>
  </p:clrMapOvr>
  <p:transition/>
</p:sld>
</file>

<file path=ppt/theme/theme1.xml><?xml version="1.0" encoding="utf-8"?>
<a:theme xmlns:a="http://schemas.openxmlformats.org/drawingml/2006/main" name="Wisp">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4471</TotalTime>
  <Words>7439</Words>
  <Application>Microsoft Office PowerPoint</Application>
  <PresentationFormat>On-screen Show (4:3)</PresentationFormat>
  <Paragraphs>984</Paragraphs>
  <Slides>112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112</vt:i4>
      </vt:variant>
    </vt:vector>
  </HeadingPairs>
  <TitlesOfParts>
    <vt:vector size="120" baseType="lpstr">
      <vt:lpstr>Arial</vt:lpstr>
      <vt:lpstr>Calibri</vt:lpstr>
      <vt:lpstr>Century Gothic</vt:lpstr>
      <vt:lpstr>Verdana</vt:lpstr>
      <vt:lpstr>Wingdings</vt:lpstr>
      <vt:lpstr>Wingdings 2</vt:lpstr>
      <vt:lpstr>Wingdings 3</vt:lpstr>
      <vt:lpstr>Wisp</vt:lpstr>
      <vt:lpstr>Overview of Presentation</vt:lpstr>
      <vt:lpstr> Why This Presentation?</vt:lpstr>
      <vt:lpstr>The Campaign</vt:lpstr>
      <vt:lpstr>The Campaign</vt:lpstr>
      <vt:lpstr>Fueling the Campaign</vt:lpstr>
      <vt:lpstr>Where Do Children Who Are Deaf or Hard of Hearing Fit Into This Equation?</vt:lpstr>
      <vt:lpstr>Pause for Seriously Important Information</vt:lpstr>
      <vt:lpstr>     The Campaign for Grade-Level Reading 3rd Grade Reading Success Matters</vt:lpstr>
      <vt:lpstr>Because of Hart &amp; Risley and other researchers…</vt:lpstr>
      <vt:lpstr>How Do We Get Involved in 3 by 3?</vt:lpstr>
      <vt:lpstr>Reading Realities for All Children: Facts are Facts</vt:lpstr>
      <vt:lpstr>Reading Realities for All Children</vt:lpstr>
      <vt:lpstr>Reading Realities for All Children</vt:lpstr>
      <vt:lpstr>  Reading Realities for All Children</vt:lpstr>
      <vt:lpstr>Reading Realities for All Children</vt:lpstr>
      <vt:lpstr>Reading Realities for All Children</vt:lpstr>
      <vt:lpstr>National Early Literacy Panel</vt:lpstr>
      <vt:lpstr>Precursor Literacy Skills</vt:lpstr>
      <vt:lpstr>Precursor Literacy Skills Defined</vt:lpstr>
      <vt:lpstr>Precursor Literacy Skills Defined</vt:lpstr>
      <vt:lpstr>Kids and Family Reading Report</vt:lpstr>
      <vt:lpstr>The frequency of reading aloud to young children has increased since 2014    Percentage of Parents Who Say Their Child is Read  Books Aloud 5–7 Days a Week                        </vt:lpstr>
      <vt:lpstr>The frequency of reading aloud still drops significantly after age 5 and again after age 8.   Percentage of Parents Who Say Their Child is   Reading Books Aloud 5–7 Days a Week  Base: Parents with Children Ages 0–11 </vt:lpstr>
      <vt:lpstr>On average, families across America with kids ages 0–17 have 104 children’s books in their homes.   Average Number of Children’s Books in Home Difference of 60 books from low to high income  </vt:lpstr>
      <vt:lpstr>“Literacy for Littles” with Hearing Loss:  Things to Consider </vt:lpstr>
      <vt:lpstr> “Literacy for Littles”: Hearing Loss and Literacy</vt:lpstr>
      <vt:lpstr>Hearing Loss and Literacy </vt:lpstr>
      <vt:lpstr>How can we improve literacy?</vt:lpstr>
      <vt:lpstr>Hearing Loss and Literacy</vt:lpstr>
      <vt:lpstr>Literacy Definitions</vt:lpstr>
      <vt:lpstr>Literacy Definitions </vt:lpstr>
      <vt:lpstr>A Simplified View of Reading</vt:lpstr>
      <vt:lpstr> A Simplified View of Reading</vt:lpstr>
      <vt:lpstr>A Complex View of Reading</vt:lpstr>
      <vt:lpstr>Model of the Reading Process  Anne Van Kleek,1998 </vt:lpstr>
      <vt:lpstr>1) Context Processor   </vt:lpstr>
      <vt:lpstr>2) Meaning Processor</vt:lpstr>
      <vt:lpstr>3) Phonological Processor</vt:lpstr>
      <vt:lpstr>4) Orthographic Processor</vt:lpstr>
      <vt:lpstr>Integration of the Processors</vt:lpstr>
      <vt:lpstr>Phonological Awareness Goals</vt:lpstr>
      <vt:lpstr>Phonological Awareness Goals</vt:lpstr>
      <vt:lpstr> Literacy Development    Loving to Read! Learning to Spell and Write! </vt:lpstr>
      <vt:lpstr>Birth to 12 months Literacy Development</vt:lpstr>
      <vt:lpstr> 12-18 months  Literacy Development</vt:lpstr>
      <vt:lpstr>18-24 months  Literacy Development</vt:lpstr>
      <vt:lpstr>24-36 months (2-3 years) Literacy Development</vt:lpstr>
      <vt:lpstr>37-48 months (3-4 years) Literacy Development</vt:lpstr>
      <vt:lpstr>49-60 months (4-5 years) Literacy Development</vt:lpstr>
      <vt:lpstr>Kindergarteners</vt:lpstr>
      <vt:lpstr>Kindergarteners</vt:lpstr>
      <vt:lpstr>First Grade</vt:lpstr>
      <vt:lpstr>Second Grade</vt:lpstr>
      <vt:lpstr>Third grade: 3 by 3</vt:lpstr>
      <vt:lpstr>Why should we teach parents to read to their child?</vt:lpstr>
      <vt:lpstr>What is the most important childhood activity?</vt:lpstr>
      <vt:lpstr>“Intentional” Shared Storybook Reading Curriculum</vt:lpstr>
      <vt:lpstr>Suggestions for Reading With Your Child</vt:lpstr>
      <vt:lpstr>Suggestions for Reading With Your Child</vt:lpstr>
      <vt:lpstr>Suggestions for Reading With Your Child</vt:lpstr>
      <vt:lpstr>“Intentional” Shared Storybook Reading </vt:lpstr>
      <vt:lpstr>Building Print Knowledge</vt:lpstr>
      <vt:lpstr>Print Knowledge</vt:lpstr>
      <vt:lpstr>Activities to Encourage  Print Awareness</vt:lpstr>
      <vt:lpstr>Activities to Encourage Print Awareness</vt:lpstr>
      <vt:lpstr>Building Word Knowledge</vt:lpstr>
      <vt:lpstr>Word Knowledge</vt:lpstr>
      <vt:lpstr>Activities to Encourage Word Knowledge</vt:lpstr>
      <vt:lpstr>Activities to Encourage Word Knowledge</vt:lpstr>
      <vt:lpstr>Building Phonological Knowledge</vt:lpstr>
      <vt:lpstr>Phonological Knowledge Tips for Parents</vt:lpstr>
      <vt:lpstr>Activities to Encourage Phonological Knowledge</vt:lpstr>
      <vt:lpstr>Activities to Encourage Phonological Knowledge</vt:lpstr>
      <vt:lpstr>Activities to Encourage Phonological Knowledge</vt:lpstr>
      <vt:lpstr>Building Alphabet Knowledge</vt:lpstr>
      <vt:lpstr>Alphabet Knowledge</vt:lpstr>
      <vt:lpstr>Activities to Encourage Alphabet  Knowledge</vt:lpstr>
      <vt:lpstr>Activities to Encourage Alphabet Knowledge</vt:lpstr>
      <vt:lpstr>Building Narrative Knowledge</vt:lpstr>
      <vt:lpstr>Narrative Knowledge</vt:lpstr>
      <vt:lpstr>Narration Objectives</vt:lpstr>
      <vt:lpstr>Teach Syntax for Narratives</vt:lpstr>
      <vt:lpstr>Activities to Encourage Narrative Knowledge</vt:lpstr>
      <vt:lpstr>Activities to Encourage Narrative Knowledge</vt:lpstr>
      <vt:lpstr>Building World Knowledge</vt:lpstr>
      <vt:lpstr>World Knowledge</vt:lpstr>
      <vt:lpstr>Activities to Encourage World Knowledge</vt:lpstr>
      <vt:lpstr>Activities to Encourage World Knowledge</vt:lpstr>
      <vt:lpstr>Can We Provide A Parent Curriculum to Improve the Quality of the Reading Experience?</vt:lpstr>
      <vt:lpstr>Literacy Curriculums</vt:lpstr>
      <vt:lpstr>SPELL-Links to Reading and Writing (Wasowicz,Apel,Masterson,Whitney)</vt:lpstr>
      <vt:lpstr>Phonological Awareness Kits Lingui-System</vt:lpstr>
      <vt:lpstr>Lindamood- Bell LiPPs</vt:lpstr>
      <vt:lpstr>Visualizing &amp; Verbalizing  Lindamood-Bell</vt:lpstr>
      <vt:lpstr>Visualizing and Verbalizing </vt:lpstr>
      <vt:lpstr>Vanilla Vocabulary Nanci Bell</vt:lpstr>
      <vt:lpstr>Vanilla Vocabulary Examples</vt:lpstr>
      <vt:lpstr>Wisnia Kapp Reading Program (WKRP)</vt:lpstr>
      <vt:lpstr>Six Syllable Types</vt:lpstr>
      <vt:lpstr>Wilson Reading System</vt:lpstr>
      <vt:lpstr>Wilson Reading System Sample Lesson  Vowel Digraph-Dipthong Syllable       ai and ay</vt:lpstr>
      <vt:lpstr>Lindamood-Bell Seeing Stars</vt:lpstr>
      <vt:lpstr>ACTIVITY: Seeing Stars: Symbol Imagery </vt:lpstr>
      <vt:lpstr>The Source for Reading Fluency: Automaticity</vt:lpstr>
      <vt:lpstr>Fluent Readers</vt:lpstr>
      <vt:lpstr>The Learning Ladder Elisabeth Wiig and Carolyn Wilson</vt:lpstr>
      <vt:lpstr>Story Grammar Marker  Maryellen Rooney Moreau and Holly Fidrych-Puzzo</vt:lpstr>
      <vt:lpstr>Use of Grade-Level Standards</vt:lpstr>
      <vt:lpstr>What You Have Learned</vt:lpstr>
      <vt:lpstr>One More Time: 3 by 3 </vt:lpstr>
      <vt:lpstr>References</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to Me, Mama and Daddy</dc:title>
  <dc:creator>Ann</dc:creator>
  <cp:lastModifiedBy>Buehler, Mary Velvet</cp:lastModifiedBy>
  <cp:revision>153</cp:revision>
  <dcterms:created xsi:type="dcterms:W3CDTF">2015-02-02T20:38:16Z</dcterms:created>
  <dcterms:modified xsi:type="dcterms:W3CDTF">2018-10-10T14:24:26Z</dcterms:modified>
</cp:coreProperties>
</file>